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BIZ UDPGothic"/>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7uMCNCd3lgbV+qmbG7T1b4B7T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7B20-A630-4A1D-81F4-7C21FFB1FC08}">
  <a:tblStyle styleId="{36977B20-A630-4A1D-81F4-7C21FFB1FC0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458228-4A23-4751-AD18-C8A8BBD7AB6F}"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1"/>
          </a:solidFill>
        </a:fill>
      </a:tcStyle>
    </a:firstRow>
    <a:neCell>
      <a:tcTxStyle b="off" i="off"/>
    </a:neCell>
    <a:nwCell>
      <a:tcTxStyle b="off" i="off"/>
    </a:nwCell>
  </a:tblStyle>
  <a:tblStyle styleId="{3467832D-9DE1-49CC-B827-7DFF1556ED4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32B047E-2240-43DF-AB91-C3AC2A0F5CC9}" styleName="Table_3">
    <a:wholeTbl>
      <a:tcTxStyle b="off" i="off">
        <a:font>
          <a:latin typeface="游ゴシック"/>
          <a:ea typeface="游ゴシック"/>
          <a:cs typeface="游ゴシック"/>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游ゴシック"/>
          <a:ea typeface="游ゴシック"/>
          <a:cs typeface="游ゴシック"/>
        </a:font>
        <a:schemeClr val="lt1"/>
      </a:tcTxStyle>
      <a:tcStyle>
        <a:fill>
          <a:solidFill>
            <a:schemeClr val="accent1"/>
          </a:solidFill>
        </a:fill>
      </a:tcStyle>
    </a:lastCol>
    <a:firstCol>
      <a:tcTxStyle b="on" i="off">
        <a:font>
          <a:latin typeface="游ゴシック"/>
          <a:ea typeface="游ゴシック"/>
          <a:cs typeface="游ゴシック"/>
        </a:font>
        <a:schemeClr val="lt1"/>
      </a:tcTxStyle>
      <a:tcStyle>
        <a:fill>
          <a:solidFill>
            <a:schemeClr val="accent1"/>
          </a:solidFill>
        </a:fill>
      </a:tcStyle>
    </a:firstCol>
    <a:lastRow>
      <a:tcTxStyle b="on" i="off">
        <a:font>
          <a:latin typeface="游ゴシック"/>
          <a:ea typeface="游ゴシック"/>
          <a:cs typeface="游ゴシック"/>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游ゴシック"/>
          <a:ea typeface="游ゴシック"/>
          <a:cs typeface="游ゴシック"/>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IZUDPGothic-bold.fntdata"/><Relationship Id="rId10" Type="http://schemas.openxmlformats.org/officeDocument/2006/relationships/slide" Target="slides/slide5.xml"/><Relationship Id="rId54" Type="http://schemas.openxmlformats.org/officeDocument/2006/relationships/font" Target="fonts/BIZUDPGothic-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27" name="Google Shape;7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60" name="Google Shape;7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11" name="Google Shape;9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6" name="Google Shape;12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1" name="Google Shape;124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9"/>
          <p:cNvSpPr/>
          <p:nvPr>
            <p:ph idx="2" type="pic"/>
          </p:nvPr>
        </p:nvSpPr>
        <p:spPr>
          <a:xfrm>
            <a:off x="5183188" y="987425"/>
            <a:ext cx="6172200" cy="4873625"/>
          </a:xfrm>
          <a:prstGeom prst="rect">
            <a:avLst/>
          </a:prstGeom>
          <a:noFill/>
          <a:ln>
            <a:noFill/>
          </a:ln>
        </p:spPr>
      </p:sp>
      <p:sp>
        <p:nvSpPr>
          <p:cNvPr id="71" name="Google Shape;71;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5" name="Shape 75"/>
        <p:cNvGrpSpPr/>
        <p:nvPr/>
      </p:nvGrpSpPr>
      <p:grpSpPr>
        <a:xfrm>
          <a:off x="0" y="0"/>
          <a:ext cx="0" cy="0"/>
          <a:chOff x="0" y="0"/>
          <a:chExt cx="0" cy="0"/>
        </a:xfrm>
      </p:grpSpPr>
      <p:sp>
        <p:nvSpPr>
          <p:cNvPr id="76" name="Google Shape;7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81" name="Shape 81"/>
        <p:cNvGrpSpPr/>
        <p:nvPr/>
      </p:nvGrpSpPr>
      <p:grpSpPr>
        <a:xfrm>
          <a:off x="0" y="0"/>
          <a:ext cx="0" cy="0"/>
          <a:chOff x="0" y="0"/>
          <a:chExt cx="0" cy="0"/>
        </a:xfrm>
      </p:grpSpPr>
      <p:sp>
        <p:nvSpPr>
          <p:cNvPr id="82" name="Google Shape;82;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27" name="Shape 27"/>
        <p:cNvGrpSpPr/>
        <p:nvPr/>
      </p:nvGrpSpPr>
      <p:grpSpPr>
        <a:xfrm>
          <a:off x="0" y="0"/>
          <a:ext cx="0" cy="0"/>
          <a:chOff x="0" y="0"/>
          <a:chExt cx="0" cy="0"/>
        </a:xfrm>
      </p:grpSpPr>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58" name="Shape 58"/>
        <p:cNvGrpSpPr/>
        <p:nvPr/>
      </p:nvGrpSpPr>
      <p:grpSpPr>
        <a:xfrm>
          <a:off x="0" y="0"/>
          <a:ext cx="0" cy="0"/>
          <a:chOff x="0" y="0"/>
          <a:chExt cx="0" cy="0"/>
        </a:xfrm>
      </p:grpSpPr>
      <p:pic>
        <p:nvPicPr>
          <p:cNvPr id="59" name="Google Shape;59;p57"/>
          <p:cNvPicPr preferRelativeResize="0"/>
          <p:nvPr/>
        </p:nvPicPr>
        <p:blipFill rotWithShape="1">
          <a:blip r:embed="rId2">
            <a:alphaModFix amt="85000"/>
          </a:blip>
          <a:srcRect b="0" l="0" r="0" t="0"/>
          <a:stretch/>
        </p:blipFill>
        <p:spPr>
          <a:xfrm>
            <a:off x="0" y="0"/>
            <a:ext cx="12192000" cy="6858000"/>
          </a:xfrm>
          <a:prstGeom prst="rect">
            <a:avLst/>
          </a:prstGeom>
          <a:noFill/>
          <a:ln>
            <a:noFill/>
          </a:ln>
        </p:spPr>
      </p:pic>
      <p:sp>
        <p:nvSpPr>
          <p:cNvPr id="60" name="Google Shape;60;p57"/>
          <p:cNvSpPr/>
          <p:nvPr/>
        </p:nvSpPr>
        <p:spPr>
          <a:xfrm>
            <a:off x="0" y="0"/>
            <a:ext cx="12192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4"/>
              </a:buClr>
              <a:buSzPts val="4400"/>
              <a:buFont typeface="BIZ UDPGothic"/>
              <a:buNone/>
              <a:defRPr b="0" i="0" sz="4400" u="none" cap="none" strike="noStrike">
                <a:solidFill>
                  <a:schemeClr val="accent4"/>
                </a:solidFill>
                <a:latin typeface="BIZ UDPGothic"/>
                <a:ea typeface="BIZ UDPGothic"/>
                <a:cs typeface="BIZ UDPGothic"/>
                <a:sym typeface="BIZ UDPGothic"/>
              </a:defRPr>
            </a:lvl1pPr>
            <a:lvl2pPr lvl="1"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2pPr>
            <a:lvl3pPr lvl="2"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3pPr>
            <a:lvl4pPr lvl="3"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4pPr>
            <a:lvl5pPr lvl="4"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5pPr>
            <a:lvl6pPr lvl="5"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6pPr>
            <a:lvl7pPr lvl="6"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7pPr>
            <a:lvl8pPr lvl="7"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8pPr>
            <a:lvl9pPr lvl="8" marR="0" rtl="0" algn="l">
              <a:lnSpc>
                <a:spcPct val="100000"/>
              </a:lnSpc>
              <a:spcBef>
                <a:spcPts val="0"/>
              </a:spcBef>
              <a:spcAft>
                <a:spcPts val="0"/>
              </a:spcAft>
              <a:buClr>
                <a:schemeClr val="accent4"/>
              </a:buClr>
              <a:buSzPts val="1400"/>
              <a:buFont typeface="BIZ UDPGothic"/>
              <a:buNone/>
              <a:defRPr b="0" i="0" sz="1800" u="none" cap="none" strike="noStrike">
                <a:solidFill>
                  <a:schemeClr val="accent4"/>
                </a:solidFill>
                <a:latin typeface="BIZ UDPGothic"/>
                <a:ea typeface="BIZ UDPGothic"/>
                <a:cs typeface="BIZ UDPGothic"/>
                <a:sym typeface="BIZ UDPGothic"/>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BIZ UDPGothic"/>
              <a:buChar char="•"/>
              <a:defRPr b="0" i="0" sz="2800" u="none" cap="none" strike="noStrike">
                <a:solidFill>
                  <a:schemeClr val="accent4"/>
                </a:solidFill>
                <a:latin typeface="BIZ UDPGothic"/>
                <a:ea typeface="BIZ UDPGothic"/>
                <a:cs typeface="BIZ UDPGothic"/>
                <a:sym typeface="BIZ UDPGothic"/>
              </a:defRPr>
            </a:lvl1pPr>
            <a:lvl2pPr indent="-381000" lvl="1" marL="914400" marR="0" rtl="0" algn="l">
              <a:lnSpc>
                <a:spcPct val="90000"/>
              </a:lnSpc>
              <a:spcBef>
                <a:spcPts val="500"/>
              </a:spcBef>
              <a:spcAft>
                <a:spcPts val="0"/>
              </a:spcAft>
              <a:buClr>
                <a:schemeClr val="accent4"/>
              </a:buClr>
              <a:buSzPts val="2400"/>
              <a:buFont typeface="BIZ UDPGothic"/>
              <a:buChar char="•"/>
              <a:defRPr b="0" i="0" sz="2400" u="none" cap="none" strike="noStrike">
                <a:solidFill>
                  <a:schemeClr val="accent4"/>
                </a:solidFill>
                <a:latin typeface="BIZ UDPGothic"/>
                <a:ea typeface="BIZ UDPGothic"/>
                <a:cs typeface="BIZ UDPGothic"/>
                <a:sym typeface="BIZ UDPGothic"/>
              </a:defRPr>
            </a:lvl2pPr>
            <a:lvl3pPr indent="-355600" lvl="2" marL="1371600" marR="0" rtl="0" algn="l">
              <a:lnSpc>
                <a:spcPct val="90000"/>
              </a:lnSpc>
              <a:spcBef>
                <a:spcPts val="500"/>
              </a:spcBef>
              <a:spcAft>
                <a:spcPts val="0"/>
              </a:spcAft>
              <a:buClr>
                <a:schemeClr val="accent4"/>
              </a:buClr>
              <a:buSzPts val="2000"/>
              <a:buFont typeface="BIZ UDPGothic"/>
              <a:buChar char="•"/>
              <a:defRPr b="0" i="0" sz="2000" u="none" cap="none" strike="noStrike">
                <a:solidFill>
                  <a:schemeClr val="accent4"/>
                </a:solidFill>
                <a:latin typeface="BIZ UDPGothic"/>
                <a:ea typeface="BIZ UDPGothic"/>
                <a:cs typeface="BIZ UDPGothic"/>
                <a:sym typeface="BIZ UDPGothic"/>
              </a:defRPr>
            </a:lvl3pPr>
            <a:lvl4pPr indent="-342900" lvl="3" marL="1828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4pPr>
            <a:lvl5pPr indent="-342900" lvl="4" marL="22860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5pPr>
            <a:lvl6pPr indent="-342900" lvl="5" marL="27432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6pPr>
            <a:lvl7pPr indent="-342900" lvl="6" marL="32004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7pPr>
            <a:lvl8pPr indent="-342900" lvl="7" marL="36576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8pPr>
            <a:lvl9pPr indent="-342900" lvl="8" marL="4114800" marR="0" rtl="0" algn="l">
              <a:lnSpc>
                <a:spcPct val="90000"/>
              </a:lnSpc>
              <a:spcBef>
                <a:spcPts val="500"/>
              </a:spcBef>
              <a:spcAft>
                <a:spcPts val="0"/>
              </a:spcAft>
              <a:buClr>
                <a:schemeClr val="accent4"/>
              </a:buClr>
              <a:buSzPts val="1800"/>
              <a:buFont typeface="BIZ UDPGothic"/>
              <a:buChar char="•"/>
              <a:defRPr b="0" i="0" sz="1800" u="none" cap="none" strike="noStrike">
                <a:solidFill>
                  <a:schemeClr val="accent4"/>
                </a:solidFill>
                <a:latin typeface="BIZ UDPGothic"/>
                <a:ea typeface="BIZ UDPGothic"/>
                <a:cs typeface="BIZ UDPGothic"/>
                <a:sym typeface="BIZ UDPGothic"/>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BIZ UDPGothic"/>
                <a:ea typeface="BIZ UDPGothic"/>
                <a:cs typeface="BIZ UDPGothic"/>
                <a:sym typeface="BIZ UDPGothic"/>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ns0:sld xmlns:ns0="http://schemas.openxmlformats.org/presentationml/2006/main" xmlns:ns1="http://schemas.openxmlformats.org/drawingml/2006/main" xmlns:ns2="http://schemas.openxmlformats.org/officeDocument/2006/relationships">
  <ns0:cSld>
    <ns0:spTree>
      <ns0:nvGrpSpPr>
        <ns0:cNvPr id="91" name="Shape 91"/>
        <ns0:cNvGrpSpPr/>
        <ns0:nvPr/>
      </ns0:nvGrpSpPr>
      <ns0:grpSpPr>
        <ns1:xfrm>
          <ns1:off x="0" y="0"/>
          <ns1:ext cx="0" cy="0"/>
          <ns1:chOff x="0" y="0"/>
          <ns1:chExt cx="0" cy="0"/>
        </ns1:xfrm>
      </ns0:grpSpPr>
      <ns0:pic>
        <ns0:nvPicPr>
          <ns0:cNvPr descr="背景パターン" id="92" name="Google Shape;92;p1"/>
          <ns0:cNvPicPr preferRelativeResize="0"/>
          <ns0:nvPr/>
        </ns0:nvPicPr>
        <ns0:blipFill rotWithShape="1">
          <ns1:blip ns2:embed="rId3">
            <ns1:alphaModFix/>
          </ns1:blip>
          <ns1:srcRect b="0" l="0" r="0" t="0"/>
          <ns1:stretch/>
        </ns0:blipFill>
        <ns0:spPr>
          <ns1:xfrm>
            <ns1:off x="0" y="0"/>
            <ns1:ext cx="12278386" cy="6858000"/>
          </ns1:xfrm>
          <ns1:prstGeom prst="rect">
            <ns1:avLst/>
          </ns1:prstGeom>
          <ns1:noFill/>
          <ns1:ln>
            <ns1:noFill/>
          </ns1:ln>
        </ns0:spPr>
      </ns0:pic>
      <ns0:grpSp>
        <ns0:nvGrpSpPr>
          <ns0:cNvPr id="93" name="Google Shape;93;p1"/>
          <ns0:cNvGrpSpPr/>
          <ns0:nvPr/>
        </ns0:nvGrpSpPr>
        <ns0:grpSpPr>
          <ns1:xfrm>
            <ns1:off x="3605535" y="4582570"/>
            <ns1:ext cx="7456473" cy="907621"/>
            <ns1:chOff x="1460591" y="5342640"/>
            <ns1:chExt cx="9380206" cy="1145208"/>
          </ns1:xfrm>
        </ns0:grpSpPr>
        <ns0:grpSp>
          <ns0:nvGrpSpPr>
            <ns0:cNvPr id="94" name="Google Shape;94;p1"/>
            <ns0:cNvGrpSpPr/>
            <ns0:nvPr/>
          </ns0:nvGrpSpPr>
          <ns0:grpSpPr>
            <ns1:xfrm>
              <ns1:off x="1460591" y="5342641"/>
              <ns1:ext cx="2539613" cy="812320"/>
              <ns1:chOff x="1326772" y="5067191"/>
              <ns1:chExt cx="2539613" cy="812320"/>
            </ns1:xfrm>
          </ns0:grpSpPr>
          <ns0:pic>
            <ns0:nvPicPr>
              <ns0:cNvPr descr="ロゴ&#10;&#10;自動的に生成された説明" id="95" name="Google Shape;95;p1"/>
              <ns0:cNvPicPr preferRelativeResize="0"/>
              <ns0:nvPr/>
            </ns0:nvPicPr>
            <ns0:blipFill rotWithShape="1">
              <ns1:blip ns2:embed="rId4">
                <ns1:alphaModFix/>
              </ns1:blip>
              <ns1:srcRect b="0" l="0" r="0" t="0"/>
              <ns1:stretch/>
            </ns0:blipFill>
            <ns0:spPr>
              <ns1:xfrm>
                <ns1:off x="1326772"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6" name="Google Shape;96;p1"/>
              <ns0:cNvSpPr txBox="1"/>
              <ns0:nvPr/>
            </ns0:nvSpPr>
            <ns0:spPr>
              <ns1:xfrm>
                <ns1:off x="2057719" y="5161128"/>
                <ns1:ext cx="1808666"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attracting customers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97" name="Google Shape;97;p1"/>
            <ns0:cNvGrpSpPr/>
            <ns0:nvPr/>
          </ns0:nvGrpSpPr>
          <ns0:grpSpPr>
            <ns1:xfrm>
              <ns1:off x="4099023" y="5342640"/>
              <ns1:ext cx="3845154" cy="812320"/>
              <ns1:chOff x="4326716" y="5067190"/>
              <ns1:chExt cx="3845154" cy="812320"/>
            </ns1:xfrm>
          </ns0:grpSpPr>
          <ns0:pic>
            <ns0:nvPicPr>
              <ns0:cNvPr descr="ロゴ&#10;&#10;自動的に生成された説明" id="98" name="Google Shape;98;p1"/>
              <ns0:cNvPicPr preferRelativeResize="0"/>
              <ns0:nvPr/>
            </ns0:nvPicPr>
            <ns0:blipFill rotWithShape="1">
              <ns1:blip ns2:embed="rId4">
                <ns1:alphaModFix/>
              </ns1:blip>
              <ns1:srcRect b="0" l="0" r="0" t="0"/>
              <ns1:stretch/>
            </ns0:blipFill>
            <ns0:spPr>
              <ns1:xfrm>
                <ns1:off x="4326716" y="5067190"/>
                <ns1:ext cx="718659" cy="803388"/>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99" name="Google Shape;99;p1"/>
              <ns0:cNvSpPr txBox="1"/>
              <ns0:nvPr/>
            </ns0:nvSpPr>
            <ns0:spPr>
              <ns1:xfrm>
                <ns1:off x="5071079" y="5161127"/>
                <ns1:ext cx="3100791"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strong in acquiring new business negotiations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grpSp>
          <ns0:nvGrpSpPr>
            <ns0:cNvPr id="100" name="Google Shape;100;p1"/>
            <ns0:cNvGrpSpPr/>
            <ns0:nvPr/>
          </ns0:nvGrpSpPr>
          <ns0:grpSpPr>
            <ns1:xfrm>
              <ns1:off x="7604531" y="5342641"/>
              <ns1:ext cx="2898584" cy="812320"/>
              <ns1:chOff x="8374484" y="5067191"/>
              <ns1:chExt cx="2898584" cy="812320"/>
            </ns1:xfrm>
          </ns0:grpSpPr>
          <ns0:pic>
            <ns0:nvPicPr>
              <ns0:cNvPr descr="ロゴ&#10;&#10;自動的に生成された説明" id="101" name="Google Shape;101;p1"/>
              <ns0:cNvPicPr preferRelativeResize="0"/>
              <ns0:nvPr/>
            </ns0:nvPicPr>
            <ns0:blipFill rotWithShape="1">
              <ns1:blip ns2:embed="rId4">
                <ns1:alphaModFix/>
              </ns1:blip>
              <ns1:srcRect b="0" l="0" r="0" t="0"/>
              <ns1:stretch/>
            </ns0:blipFill>
            <ns0:spPr>
              <ns1:xfrm>
                <ns1:off x="8374484" y="5067191"/>
                <ns1:ext cx="718658" cy="803387"/>
              </ns1:xfrm>
              <ns1:prstGeom prst="rect">
                <ns1:avLst/>
              </ns1:prstGeom>
              <ns1:noFill/>
              <ns1:ln>
                <ns1:noFill/>
              </ns1:ln>
              <ns1:effectLst>
                <ns1:outerShdw blurRad="50800" rotWithShape="0" algn="t" dir="5400000" dist="38100">
                  <ns1:srgbClr val="000000">
                    <ns1:alpha val="40000"/>
                  </ns1:srgbClr>
                </ns1:outerShdw>
              </ns1:effectLst>
            </ns0:spPr>
          </ns0:pic>
          <ns0:sp>
            <ns0:nvSpPr>
              <ns0:cNvPr id="102" name="Google Shape;102;p1"/>
              <ns0:cNvSpPr txBox="1"/>
              <ns0:nvPr/>
            </ns0:nvSpPr>
            <ns0:spPr>
              <ns1:xfrm>
                <ns1:off x="9115408" y="5161128"/>
                <ns1:ext cx="2157660" cy="718383"/>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1100" u="none" cap="none" strike="noStrike">
                    <ns1:solidFill>
                      <ns1:schemeClr val="lt1"/>
                    </ns1:solidFill>
                    <ns1:latin typeface="BIZ UDPGothic"/>
                    <ns1:ea typeface="BIZ UDPGothic"/>
                    <ns1:cs typeface="BIZ UDPGothic"/>
                    <ns1:sym typeface="BIZ UDPGothic"/>
                  </ns1:rPr>
                  <ns1:t>Seminars chosen by IT managers</ns1:t>
                </ns1:r>
                <ns1:endParaRPr b="1" i="0" sz="1100" u="none" cap="none" strike="noStrike">
                  <ns1:solidFill>
                    <ns1:schemeClr val="lt1"/>
                  </ns1:solidFill>
                  <ns1:latin typeface="BIZ UDPGothic"/>
                  <ns1:ea typeface="BIZ UDPGothic"/>
                  <ns1:cs typeface="BIZ UDPGothic"/>
                  <ns1:sym typeface="BIZ UDPGothic"/>
                </ns1:endParaRPr>
              </ns1:p>
              <ns1:p>
                <ns1:pPr indent="0" lvl="0" marL="0" marR="0" rtl="0" algn="l">
                  <ns1:lnSpc>
                    <ns1:spcPct val="100000"/>
                  </ns1:lnSpc>
                  <ns1:spcBef>
                    <ns1:spcPts val="0"/>
                  </ns1:spcBef>
                  <ns1:spcAft>
                    <ns1:spcPts val="0"/>
                  </ns1:spcAft>
                  <ns1:buClr>
                    <ns1:srgbClr val="000000"/>
                  </ns1:buClr>
                  <ns1:buSzPts val="1600"/>
                  <ns1:buFont typeface="Arial"/>
                  <ns1:buNone/>
                </ns1:pPr>
                <ns1:r>
                  <ns1:rPr b="1" i="0" lang="ja-JP" sz="2000" u="none" cap="none" strike="noStrike">
                    <ns1:solidFill>
                      <ns1:schemeClr val="lt1"/>
                    </ns1:solidFill>
                    <ns1:latin typeface="BIZ UDPGothic"/>
                    <ns1:ea typeface="BIZ UDPGothic"/>
                    <ns1:cs typeface="BIZ UDPGothic"/>
                    <ns1:sym typeface="BIZ UDPGothic"/>
                  </ns1:rPr>
                  <ns1:t>No.1</ns1:t>
                </ns1:r>
                <ns1:endParaRPr b="1" i="0" sz="2000" u="none" cap="none" strike="noStrike">
                  <ns1:solidFill>
                    <ns1:schemeClr val="lt1"/>
                  </ns1:solidFill>
                  <ns1:latin typeface="BIZ UDPGothic"/>
                  <ns1:ea typeface="BIZ UDPGothic"/>
                  <ns1:cs typeface="BIZ UDPGothic"/>
                  <ns1:sym typeface="BIZ UDPGothic"/>
                </ns1:endParaRPr>
              </ns1:p>
            </ns0:txBody>
          </ns0:sp>
        </ns0:grpSp>
        <ns0:sp>
          <ns0:nvSpPr>
            <ns0:cNvPr id="103" name="Google Shape;103;p1"/>
            <ns0:cNvSpPr txBox="1"/>
            <ns0:nvPr/>
          </ns0:nvSpPr>
          <ns0:spPr>
            <ns1:xfrm>
              <ns1:off x="6365812" y="6235477"/>
              <ns1:ext cx="4474985" cy="25237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700"/>
                <ns1:buFont typeface="Arial"/>
                <ns1:buNone/>
              </ns1:pPr>
              <ns1:r>
                <ns1:rPr b="0" i="0" lang="ja-JP" sz="700" u="none" cap="none" strike="noStrike">
                  <ns1:solidFill>
                    <ns1:srgbClr val="C3D2F7"/>
                  </ns1:solidFill>
                  <ns1:latin typeface="BIZ UDPGothic"/>
                  <ns1:ea typeface="BIZ UDPGothic"/>
                  <ns1:cs typeface="BIZ UDPGothic"/>
                  <ns1:sym typeface="BIZ UDPGothic"/>
                </ns1:rPr>
                <ns1:t>Survey by Japan Marketing Research Organization Overview: 2021 Service Comparison Impression Survey</ns1:t>
              </ns1:r>
              <ns1:endParaRPr b="0" i="0" sz="1400" u="none" cap="none" strike="noStrike">
                <ns1:solidFill>
                  <ns1:srgbClr val="C3D2F7"/>
                </ns1:solidFill>
                <ns1:latin typeface="BIZ UDPGothic"/>
                <ns1:ea typeface="BIZ UDPGothic"/>
                <ns1:cs typeface="BIZ UDPGothic"/>
                <ns1:sym typeface="BIZ UDPGothic"/>
              </ns1:endParaRPr>
            </ns1:p>
          </ns0:txBody>
        </ns0:sp>
      </ns0:grpSp>
      <ns0:pic>
        <ns0:nvPicPr>
          <ns0:cNvPr descr="黒い背景に白い文字がある&#10;&#10;中程度の精度で自動的に生成された説明" id="104" name="Google Shape;104;p1"/>
          <ns0:cNvPicPr preferRelativeResize="0"/>
          <ns0:nvPr/>
        </ns0:nvPicPr>
        <ns0:blipFill rotWithShape="1">
          <ns1:blip ns2:embed="rId5">
            <ns1:alphaModFix/>
          </ns1:blip>
          <ns1:srcRect b="0" l="0" r="0" t="0"/>
          <ns1:stretch/>
        </ns0:blipFill>
        <ns0:spPr>
          <ns1:xfrm>
            <ns1:off x="739971" y="1349444"/>
            <ns1:ext cx="3224904" cy="3224904"/>
          </ns1:xfrm>
          <ns1:prstGeom prst="rect">
            <ns1:avLst/>
          </ns1:prstGeom>
          <ns1:noFill/>
          <ns1:ln>
            <ns1:noFill/>
          </ns1:ln>
        </ns0:spPr>
      </ns0:pic>
      <ns0:sp>
        <ns0:nvSpPr>
          <ns0:cNvPr id="105" name="Google Shape;105;p1"/>
          <ns0:cNvSpPr txBox="1"/>
          <ns0:nvPr>
            <ns0:ph type="ctrTitle"/>
          </ns0:nvPr>
        </ns0:nvSpPr>
        <ns0:spPr>
          <ns1:xfrm>
            <ns1:off x="3750500" y="2705929"/>
            <ns1:ext cx="7225176" cy="1602700"/>
          </ns1:xfrm>
          <ns1:prstGeom prst="rect">
            <ns1:avLst/>
          </ns1:prstGeom>
          <ns1:noFill/>
          <ns1:ln>
            <ns1:noFill/>
          </ns1:ln>
        </ns0:spPr>
        <ns0:txBody>
          <ns1:bodyPr anchorCtr="0" anchor="b" bIns="45700" lIns="91425" spcFirstLastPara="1" rIns="91425" wrap="square" tIns="45700">
            <ns1:noAutofit/>
          </ns1:bodyPr>
          <ns1:lstStyle/>
          <ns1:p>
            <ns1:pPr indent="0" lvl="0" marL="0" rtl="0" algn="l">
              <ns1:lnSpc>
                <ns1:spcPct val="100000"/>
              </ns1:lnSpc>
              <ns1:spcBef>
                <ns1:spcPts val="0"/>
              </ns1:spcBef>
              <ns1:spcAft>
                <ns1:spcPts val="0"/>
              </ns1:spcAft>
              <ns1:buSzPts val="6000"/>
              <ns1:buNone/>
            </ns1:pPr>
            <ns1:r>
              <ns1:rPr b="1" lang="ja-JP" sz="3600">
                <ns1:solidFill>
                  <ns1:schemeClr val="lt1"/>
                </ns1:solidFill>
                <ns1:latin typeface="BIZ UDPGothic"/>
                <ns1:ea typeface="BIZ UDPGothic"/>
                <ns1:cs typeface="BIZ UDPGothic"/>
                <ns1:sym typeface="BIZ UDPGothic"/>
              </ns1:rPr>
              <ns1:t>Introduct</ns1:t>
            </ns1:r>
            <ns1:r>
              <ns1:rPr b="1" lang="ja-JP" sz="2400">
                <ns1:solidFill>
                  <ns1:schemeClr val="lt1"/>
                </ns1:solidFill>
                <ns1:latin typeface="BIZ UDPGothic"/>
                <ns1:ea typeface="BIZ UDPGothic"/>
                <ns1:cs typeface="BIZ UDPGothic"/>
                <ns1:sym typeface="BIZ UDPGothic"/>
              </ns1:rPr>
              <ns1:t>ion to 's</ns1:t>
            </ns1:r>
            <ns1:r>
              <ns1:rPr b="1" lang="ja-JP" sz="3600">
                <ns1:solidFill>
                  <ns1:schemeClr val="lt1"/>
                </ns1:solidFill>
                <ns1:latin typeface="BIZ UDPGothic"/>
                <ns1:ea typeface="BIZ UDPGothic"/>
                <ns1:cs typeface="BIZ UDPGothic"/>
                <ns1:sym typeface="BIZ UDPGothic"/>
              </ns1:rPr>
              <ns1:t>erious' B</ns1:t>
            </ns1:r>
            <ns1:br>
              <ns1:rPr b="1" lang="ja-JP" sz="3600">
                <ns1:solidFill>
                  <ns1:schemeClr val="lt1"/>
                </ns1:solidFill>
                <ns1:latin typeface="BIZ UDPGothic"/>
                <ns1:ea typeface="BIZ UDPGothic"/>
                <ns1:cs typeface="BIZ UDPGothic"/>
                <ns1:sym typeface="BIZ UDPGothic"/>
              </ns1:rPr>
            </ns1:br>
            <ns1:r>
              <ns1:rPr b="1" lang="ja-JP" sz="3600">
                <ns1:solidFill>
                  <ns1:schemeClr val="lt1"/>
                </ns1:solidFill>
                <ns1:latin typeface="BIZ UDPGothic"/>
                <ns1:ea typeface="BIZ UDPGothic"/>
                <ns1:cs typeface="BIZ UDPGothic"/>
                <ns1:sym typeface="BIZ UDPGothic"/>
              </ns1:rPr>
              <ns1:t>2B market</ns1:t>
            </ns1:r>
            <ns1:r>
              <ns1:rPr b="1" lang="ja-JP" sz="2400">
                <ns1:solidFill>
                  <ns1:schemeClr val="lt1"/>
                </ns1:solidFill>
                <ns1:latin typeface="BIZ UDPGothic"/>
                <ns1:ea typeface="BIZ UDPGothic"/>
                <ns1:cs typeface="BIZ UDPGothic"/>
                <ns1:sym typeface="BIZ UDPGothic"/>
              </ns1:rPr>
              <ns1:t>ing suppo</ns1:t>
            </ns1:r>
            <ns1:r>
              <ns1:rPr b="1" lang="ja-JP" sz="3600">
                <ns1:solidFill>
                  <ns1:schemeClr val="lt1"/>
                </ns1:solidFill>
                <ns1:latin typeface="BIZ UDPGothic"/>
                <ns1:ea typeface="BIZ UDPGothic"/>
                <ns1:cs typeface="BIZ UDPGothic"/>
                <ns1:sym typeface="BIZ UDPGothic"/>
              </ns1:rPr>
              <ns1:t>rt starti</ns1:t>
            </ns1:r>
            <ns1:br>
              <ns1:rPr b="1" lang="ja-JP" sz="3600">
                <ns1:solidFill>
                  <ns1:schemeClr val="lt1"/>
                </ns1:solidFill>
                <ns1:latin typeface="BIZ UDPGothic"/>
                <ns1:ea typeface="BIZ UDPGothic"/>
                <ns1:cs typeface="BIZ UDPGothic"/>
                <ns1:sym typeface="BIZ UDPGothic"/>
              </ns1:rPr>
            </ns1:br>
            <ns1:r>
              <ns1:rPr b="1" lang="ja-JP">
                <ns1:solidFill>
                  <ns1:schemeClr val="lt1"/>
                </ns1:solidFill>
                <ns1:latin typeface="BIZ UDPGothic"/>
                <ns1:ea typeface="BIZ UDPGothic"/>
                <ns1:cs typeface="BIZ UDPGothic"/>
                <ns1:sym typeface="BIZ UDPGothic"/>
              </ns1:rPr>
              <ns1:t>ng with w</ns1:t>
            </ns1:r>
            <ns1:r>
              <ns1:rPr b="1" lang="ja-JP" sz="2400">
                <ns1:solidFill>
                  <ns1:schemeClr val="lt1"/>
                </ns1:solidFill>
                <ns1:latin typeface="BIZ UDPGothic"/>
                <ns1:ea typeface="BIZ UDPGothic"/>
                <ns1:cs typeface="BIZ UDPGothic"/>
                <ns1:sym typeface="BIZ UDPGothic"/>
              </ns1:rPr>
              <ns1:t>ebinars: </ns1:t>
            </ns1:r>
            <ns1:r>
              <ns1:rPr b="1" lang="ja-JP" sz="3600">
                <ns1:solidFill>
                  <ns1:schemeClr val="lt1"/>
                </ns1:solidFill>
                <ns1:latin typeface="BIZ UDPGothic"/>
                <ns1:ea typeface="BIZ UDPGothic"/>
                <ns1:cs typeface="BIZ UDPGothic"/>
                <ns1:sym typeface="BIZ UDPGothic"/>
              </ns1:rPr>
              <ns1:t>Majisemi</ns1:t>
            </ns1:r>
            <ns1:endParaRPr>
              <ns1:latin typeface="BIZ UDPGothic"/>
              <ns1:ea typeface="BIZ UDPGothic"/>
              <ns1:cs typeface="BIZ UDPGothic"/>
              <ns1:sym typeface="BIZ UDPGothic"/>
            </ns1:endParaRPr>
          </ns1:p>
        </ns0:txBody>
      </ns0:sp>
      <ns0:sp>
        <ns0:nvSpPr>
          <ns0:cNvPr id="106" name="Google Shape;106;p1"/>
          <ns0:cNvSpPr txBox="1"/>
          <ns0:nvPr/>
        </ns0:nvSpPr>
        <ns0:spPr>
          <ns1:xfrm>
            <ns1:off x="3750500" y="1471868"/>
            <ns1:ext cx="7225176" cy="558799"/>
          </ns1:xfrm>
          <ns1:prstGeom prst="rect">
            <ns1:avLst/>
          </ns1:prstGeom>
          <ns1:noFill/>
          <ns1:ln>
            <ns1:noFill/>
          </ns1:ln>
        </ns0:spPr>
        <ns0:txBody>
          <ns1:bodyPr anchorCtr="0" anchor="b" bIns="45700" lIns="91425" spcFirstLastPara="1" rIns="91425" wrap="square" tIns="45700">
            <ns1:noAutofit/>
          </ns1:bodyPr>
          <ns1:lstStyle/>
          <ns1:p>
            <ns1:pPr indent="0" lvl="0" marL="0" marR="0" rtl="0" algn="l">
              <ns1:lnSpc>
                <ns1:spcPct val="90000"/>
              </ns1:lnSpc>
              <ns1:spcBef>
                <ns1:spcPts val="0"/>
              </ns1:spcBef>
              <ns1:spcAft>
                <ns1:spcPts val="0"/>
              </ns1:spcAft>
              <ns1:buClr>
                <ns1:schemeClr val="dk1"/>
              </ns1:buClr>
              <ns1:buSzPts val="6000"/>
              <ns1:buFont typeface="Arial"/>
              <ns1:buNone/>
            </ns1:pPr>
            <ns1:r>
              <ns1:rPr b="0" i="0" lang="ja-JP" sz="2000" u="none" cap="none" strike="noStrike">
                <ns1:solidFill>
                  <ns1:schemeClr val="lt1"/>
                </ns1:solidFill>
                <ns1:latin typeface="BIZ UDPGothic"/>
                <ns1:ea typeface="BIZ UDPGothic"/>
                <ns1:cs typeface="BIZ UDPGothic"/>
                <ns1:sym typeface="BIZ UDPGothic"/>
              </ns1:rPr>
              <ns1:t>For those considering Majisemi for the first time</ns1:t>
            </ns1:r>
            <ns1:endParaRPr b="0" i="0" sz="1400" u="none" cap="none" strike="noStrike">
              <ns1:solidFill>
                <ns1:srgbClr val="000000"/>
              </ns1:solidFill>
              <ns1:latin typeface="BIZ UDPGothic"/>
              <ns1:ea typeface="BIZ UDPGothic"/>
              <ns1:cs typeface="BIZ UDPGothic"/>
              <ns1:sym typeface="BIZ UDPGothic"/>
            </ns1:endParaRPr>
          </ns1:p>
        </ns0:txBody>
      </ns0:sp>
      <ns0:cxnSp>
        <ns0:nvCxnSpPr>
          <ns0:cNvPr id="107" name="Google Shape;107;p1"/>
          <ns0:cNvCxnSpPr/>
          <ns0:nvPr/>
        </ns0:nvCxnSpPr>
        <ns0:spPr>
          <ns1:xfrm>
            <ns1:off x="3578582" y="1699591"/>
            <ns1:ext cx="0" cy="2524610"/>
          </ns1:xfrm>
          <ns1:prstGeom prst="straightConnector1">
            <ns1:avLst/>
          </ns1:prstGeom>
          <ns1:noFill/>
          <ns1:ln cap="flat" cmpd="sng" w="44450">
            <ns1:solidFill>
              <ns1:schemeClr val="lt1"/>
            </ns1:solidFill>
            <ns1:prstDash val="solid"/>
            <ns1:round/>
            <ns1:headEnd len="sm" w="sm" type="none"/>
            <ns1:tailEnd len="sm" w="sm" type="none"/>
          </ns1:ln>
        </ns0:spPr>
      </ns0:cxnSp>
    </ns0:spTree>
  </ns0:cSld>
  <ns0:clrMapOvr>
    <ns1:masterClrMapping/>
  </ns0:clrMapOvr>
</ns0: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10"/>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78" name="Google Shape;278;p10"/>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10"/>
          <p:cNvSpPr txBox="1"/>
          <p:nvPr/>
        </p:nvSpPr>
        <p:spPr>
          <a:xfrm>
            <a:off x="446314" y="101428"/>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ウェビナーを活用した東南アジア進出支援</a:t>
            </a:r>
            <a:endParaRPr b="1" i="0" sz="2000" u="none" cap="none" strike="noStrike">
              <a:solidFill>
                <a:schemeClr val="accent4"/>
              </a:solidFill>
              <a:latin typeface="BIZ UDPGothic"/>
              <a:ea typeface="BIZ UDPGothic"/>
              <a:cs typeface="BIZ UDPGothic"/>
              <a:sym typeface="BIZ UDPGothic"/>
            </a:endParaRPr>
          </a:p>
        </p:txBody>
      </p:sp>
      <p:sp>
        <p:nvSpPr>
          <p:cNvPr id="280" name="Google Shape;280;p10"/>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pic>
        <p:nvPicPr>
          <p:cNvPr id="281" name="Google Shape;281;p10"/>
          <p:cNvPicPr preferRelativeResize="0"/>
          <p:nvPr/>
        </p:nvPicPr>
        <p:blipFill rotWithShape="1">
          <a:blip r:embed="rId3">
            <a:alphaModFix/>
          </a:blip>
          <a:srcRect b="0" l="0" r="0" t="0"/>
          <a:stretch/>
        </p:blipFill>
        <p:spPr>
          <a:xfrm>
            <a:off x="338978" y="918883"/>
            <a:ext cx="8190863" cy="5743267"/>
          </a:xfrm>
          <a:prstGeom prst="rect">
            <a:avLst/>
          </a:prstGeom>
          <a:noFill/>
          <a:ln>
            <a:noFill/>
          </a:ln>
        </p:spPr>
      </p:pic>
      <p:sp>
        <p:nvSpPr>
          <p:cNvPr id="282" name="Google Shape;282;p10"/>
          <p:cNvSpPr txBox="1"/>
          <p:nvPr/>
        </p:nvSpPr>
        <p:spPr>
          <a:xfrm>
            <a:off x="8722580" y="1025502"/>
            <a:ext cx="3306021" cy="463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日本国内向けとほぼ同じ価格で、東南アジア向けにウェビナー配信が可能。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貴社は日本語（又は英語）でのプレゼン動画（＋スライド）を用意するだけ。</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現地語での字幕の追加、スライドの翻訳、当日の配信まで、全てマジセミ側で対応。</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オプションで、ウェビナー後のリードフォローや、現地語対応済みのウェビナー動画の２次利用なども可能。</a:t>
            </a:r>
            <a:endParaRPr b="0" i="0" sz="1800" u="none" cap="none" strike="noStrike">
              <a:solidFill>
                <a:schemeClr val="accent4"/>
              </a:solidFill>
              <a:latin typeface="BIZ UDPGothic"/>
              <a:ea typeface="BIZ UDPGothic"/>
              <a:cs typeface="BIZ UDPGothic"/>
              <a:sym typeface="BIZ UDPGothic"/>
            </a:endParaRPr>
          </a:p>
          <a:p>
            <a:pPr indent="-342900" lvl="0" marL="342900" marR="0" rtl="0" algn="l">
              <a:lnSpc>
                <a:spcPct val="100000"/>
              </a:lnSpc>
              <a:spcBef>
                <a:spcPts val="600"/>
              </a:spcBef>
              <a:spcAft>
                <a:spcPts val="0"/>
              </a:spcAft>
              <a:buClr>
                <a:srgbClr val="000000"/>
              </a:buClr>
              <a:buSzPts val="1800"/>
              <a:buFont typeface="Noto Sans Symbols"/>
              <a:buChar char="✔"/>
            </a:pPr>
            <a:r>
              <a:rPr b="0" i="0" lang="ja-JP" sz="1800" u="none" cap="none" strike="noStrike">
                <a:solidFill>
                  <a:schemeClr val="accent4"/>
                </a:solidFill>
                <a:latin typeface="BIZ UDPGothic"/>
                <a:ea typeface="BIZ UDPGothic"/>
                <a:cs typeface="BIZ UDPGothic"/>
                <a:sym typeface="BIZ UDPGothic"/>
              </a:rPr>
              <a:t>東南アジアで開催される展示会への共同出展も推進中。</a:t>
            </a:r>
            <a:endParaRPr b="0" i="0" sz="1800" u="none" cap="none" strike="noStrike">
              <a:solidFill>
                <a:schemeClr val="accent4"/>
              </a:solidFill>
              <a:latin typeface="BIZ UDPGothic"/>
              <a:ea typeface="BIZ UDPGothic"/>
              <a:cs typeface="BIZ UDPGothic"/>
              <a:sym typeface="BIZ UDPGothic"/>
            </a:endParaRPr>
          </a:p>
        </p:txBody>
      </p:sp>
      <p:sp>
        <p:nvSpPr>
          <p:cNvPr id="283" name="Google Shape;283;p10"/>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84" name="Google Shape;284;p10"/>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p:nvPr/>
        </p:nvSpPr>
        <p:spPr>
          <a:xfrm>
            <a:off x="525996" y="1865262"/>
            <a:ext cx="6319157" cy="3643225"/>
          </a:xfrm>
          <a:prstGeom prst="roundRect">
            <a:avLst>
              <a:gd fmla="val 4090" name="adj"/>
            </a:avLst>
          </a:prstGeom>
          <a:solidFill>
            <a:srgbClr val="FCF6D8"/>
          </a:solidFill>
          <a:ln>
            <a:noFill/>
          </a:ln>
        </p:spPr>
        <p:txBody>
          <a:bodyPr anchorCtr="0" anchor="ctr" bIns="45700" lIns="91425" spcFirstLastPara="1" rIns="91425" wrap="square" tIns="45700">
            <a:noAutofit/>
          </a:bodyPr>
          <a:lstStyle/>
          <a:p>
            <a:pPr indent="0" lvl="8"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cxnSp>
        <p:nvCxnSpPr>
          <p:cNvPr id="291" name="Google Shape;291;p11"/>
          <p:cNvCxnSpPr>
            <a:stCxn id="292" idx="2"/>
            <a:endCxn id="293" idx="2"/>
          </p:cNvCxnSpPr>
          <p:nvPr/>
        </p:nvCxnSpPr>
        <p:spPr>
          <a:xfrm>
            <a:off x="7392611" y="2810488"/>
            <a:ext cx="1024500" cy="2933100"/>
          </a:xfrm>
          <a:prstGeom prst="straightConnector1">
            <a:avLst/>
          </a:prstGeom>
          <a:noFill/>
          <a:ln cap="flat" cmpd="sng" w="9525">
            <a:solidFill>
              <a:schemeClr val="accent1"/>
            </a:solidFill>
            <a:prstDash val="dash"/>
            <a:miter lim="800000"/>
            <a:headEnd len="sm" w="sm" type="none"/>
            <a:tailEnd len="sm" w="sm" type="none"/>
          </a:ln>
        </p:spPr>
      </p:cxnSp>
      <p:sp>
        <p:nvSpPr>
          <p:cNvPr id="293" name="Google Shape;293;p11"/>
          <p:cNvSpPr/>
          <p:nvPr/>
        </p:nvSpPr>
        <p:spPr>
          <a:xfrm rot="4683442">
            <a:off x="7972028" y="2933566"/>
            <a:ext cx="3895184" cy="3399247"/>
          </a:xfrm>
          <a:prstGeom prst="rightArrow">
            <a:avLst>
              <a:gd fmla="val 64020" name="adj1"/>
              <a:gd fmla="val 34486" name="adj2"/>
            </a:avLst>
          </a:prstGeom>
          <a:solidFill>
            <a:srgbClr val="FFC000"/>
          </a:solidFill>
          <a:ln>
            <a:noFill/>
          </a:ln>
          <a:effectLst>
            <a:outerShdw blurRad="139700" sx="102000" rotWithShape="0" algn="tr" dir="8100000" dist="38100" sy="102000">
              <a:srgbClr val="000000">
                <a:alpha val="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rot="-716558">
            <a:off x="8419773" y="2925556"/>
            <a:ext cx="2829141" cy="139907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0"/>
              <a:buFont typeface="Arial"/>
              <a:buNone/>
            </a:pPr>
            <a:r>
              <a:rPr b="0" i="0" lang="ja-JP" sz="5400" u="none" cap="none" strike="noStrike">
                <a:solidFill>
                  <a:schemeClr val="lt1"/>
                </a:solidFill>
                <a:latin typeface="Arial"/>
                <a:ea typeface="Arial"/>
                <a:cs typeface="Arial"/>
                <a:sym typeface="Arial"/>
              </a:rPr>
              <a:t>70%</a:t>
            </a:r>
            <a:endParaRPr b="0" i="0" sz="5400" u="none" cap="none" strike="noStrike">
              <a:solidFill>
                <a:schemeClr val="lt1"/>
              </a:solidFill>
              <a:latin typeface="Arial"/>
              <a:ea typeface="Arial"/>
              <a:cs typeface="Arial"/>
              <a:sym typeface="Arial"/>
            </a:endParaRPr>
          </a:p>
        </p:txBody>
      </p:sp>
      <p:grpSp>
        <p:nvGrpSpPr>
          <p:cNvPr id="295" name="Google Shape;295;p11"/>
          <p:cNvGrpSpPr/>
          <p:nvPr/>
        </p:nvGrpSpPr>
        <p:grpSpPr>
          <a:xfrm>
            <a:off x="4386754" y="5615561"/>
            <a:ext cx="3596672" cy="908803"/>
            <a:chOff x="-590393" y="3423699"/>
            <a:chExt cx="3596672" cy="908803"/>
          </a:xfrm>
        </p:grpSpPr>
        <p:sp>
          <p:nvSpPr>
            <p:cNvPr id="296" name="Google Shape;296;p11"/>
            <p:cNvSpPr txBox="1"/>
            <p:nvPr/>
          </p:nvSpPr>
          <p:spPr>
            <a:xfrm>
              <a:off x="332135" y="3457944"/>
              <a:ext cx="2674144" cy="8745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その後のフォローに対する</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反応が、</a:t>
              </a:r>
              <a:r>
                <a:rPr b="1" i="0" lang="ja-JP" sz="2400" u="none" cap="none" strike="noStrike">
                  <a:solidFill>
                    <a:schemeClr val="accent4"/>
                  </a:solidFill>
                  <a:latin typeface="BIZ UDPGothic"/>
                  <a:ea typeface="BIZ UDPGothic"/>
                  <a:cs typeface="BIZ UDPGothic"/>
                  <a:sym typeface="BIZ UDPGothic"/>
                </a:rPr>
                <a:t>約100倍</a:t>
              </a:r>
              <a:r>
                <a:rPr b="0" i="0" lang="ja-JP" sz="1600" u="none" cap="none" strike="noStrike">
                  <a:solidFill>
                    <a:schemeClr val="accent4"/>
                  </a:solidFill>
                  <a:latin typeface="BIZ UDPGothic"/>
                  <a:ea typeface="BIZ UDPGothic"/>
                  <a:cs typeface="BIZ UDPGothic"/>
                  <a:sym typeface="BIZ UDPGothic"/>
                </a:rPr>
                <a:t>違う</a:t>
              </a:r>
              <a:endParaRPr b="0" i="0" sz="1600" u="none" cap="none" strike="noStrike">
                <a:solidFill>
                  <a:schemeClr val="accent4"/>
                </a:solidFill>
                <a:latin typeface="BIZ UDPGothic"/>
                <a:ea typeface="BIZ UDPGothic"/>
                <a:cs typeface="BIZ UDPGothic"/>
                <a:sym typeface="BIZ UDPGothic"/>
              </a:endParaRPr>
            </a:p>
            <a:p>
              <a:pPr indent="0" lvl="0" marL="0" marR="0" rtl="0" algn="just">
                <a:lnSpc>
                  <a:spcPct val="72222"/>
                </a:lnSpc>
                <a:spcBef>
                  <a:spcPts val="0"/>
                </a:spcBef>
                <a:spcAft>
                  <a:spcPts val="0"/>
                </a:spcAft>
                <a:buClr>
                  <a:srgbClr val="000000"/>
                </a:buClr>
                <a:buSzPts val="2000"/>
                <a:buFont typeface="Arial"/>
                <a:buNone/>
              </a:pPr>
              <a:r>
                <a:rPr b="0" i="0" lang="ja-JP" sz="1800" u="none" cap="none" strike="noStrike">
                  <a:solidFill>
                    <a:schemeClr val="accent4"/>
                  </a:solidFill>
                  <a:latin typeface="BIZ UDPGothic"/>
                  <a:ea typeface="BIZ UDPGothic"/>
                  <a:cs typeface="BIZ UDPGothic"/>
                  <a:sym typeface="BIZ UDPGothic"/>
                </a:rPr>
                <a:t>  　　　　　　　　　　   </a:t>
              </a:r>
              <a:r>
                <a:rPr b="0" i="0" lang="ja-JP" sz="800" u="none" cap="none" strike="noStrike">
                  <a:solidFill>
                    <a:schemeClr val="accent4"/>
                  </a:solidFill>
                  <a:latin typeface="BIZ UDPGothic"/>
                  <a:ea typeface="BIZ UDPGothic"/>
                  <a:cs typeface="BIZ UDPGothic"/>
                  <a:sym typeface="BIZ UDPGothic"/>
                </a:rPr>
                <a:t>※弊社調べ</a:t>
              </a:r>
              <a:endParaRPr b="0" i="0" sz="800" u="none" cap="none" strike="noStrike">
                <a:solidFill>
                  <a:schemeClr val="accent4"/>
                </a:solidFill>
                <a:latin typeface="BIZ UDPGothic"/>
                <a:ea typeface="BIZ UDPGothic"/>
                <a:cs typeface="BIZ UDPGothic"/>
                <a:sym typeface="BIZ UDPGothic"/>
              </a:endParaRPr>
            </a:p>
          </p:txBody>
        </p:sp>
        <p:grpSp>
          <p:nvGrpSpPr>
            <p:cNvPr id="297" name="Google Shape;297;p11"/>
            <p:cNvGrpSpPr/>
            <p:nvPr/>
          </p:nvGrpSpPr>
          <p:grpSpPr>
            <a:xfrm>
              <a:off x="-590393" y="3423699"/>
              <a:ext cx="894300" cy="891438"/>
              <a:chOff x="-825941" y="4123916"/>
              <a:chExt cx="1195706" cy="1195707"/>
            </a:xfrm>
          </p:grpSpPr>
          <p:sp>
            <p:nvSpPr>
              <p:cNvPr id="298" name="Google Shape;298;p11"/>
              <p:cNvSpPr/>
              <p:nvPr/>
            </p:nvSpPr>
            <p:spPr>
              <a:xfrm>
                <a:off x="-825941" y="4123916"/>
                <a:ext cx="1195706" cy="1195707"/>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62626"/>
                  </a:solidFill>
                  <a:latin typeface="Arial"/>
                  <a:ea typeface="Arial"/>
                  <a:cs typeface="Arial"/>
                  <a:sym typeface="Arial"/>
                </a:endParaRPr>
              </a:p>
            </p:txBody>
          </p:sp>
          <p:pic>
            <p:nvPicPr>
              <p:cNvPr descr="プレート が含まれている画像&#10;&#10;自動的に生成された説明" id="299" name="Google Shape;299;p11"/>
              <p:cNvPicPr preferRelativeResize="0"/>
              <p:nvPr/>
            </p:nvPicPr>
            <p:blipFill rotWithShape="1">
              <a:blip r:embed="rId3">
                <a:alphaModFix/>
              </a:blip>
              <a:srcRect b="0" l="0" r="0" t="0"/>
              <a:stretch/>
            </p:blipFill>
            <p:spPr>
              <a:xfrm>
                <a:off x="-675218" y="4404520"/>
                <a:ext cx="894261" cy="634500"/>
              </a:xfrm>
              <a:prstGeom prst="rect">
                <a:avLst/>
              </a:prstGeom>
              <a:noFill/>
              <a:ln>
                <a:noFill/>
              </a:ln>
            </p:spPr>
          </p:pic>
        </p:grpSp>
      </p:grpSp>
      <p:sp>
        <p:nvSpPr>
          <p:cNvPr id="300" name="Google Shape;300;p11"/>
          <p:cNvSpPr/>
          <p:nvPr/>
        </p:nvSpPr>
        <p:spPr>
          <a:xfrm>
            <a:off x="7102842" y="4363039"/>
            <a:ext cx="2698808" cy="806147"/>
          </a:xfrm>
          <a:prstGeom prst="roundRect">
            <a:avLst>
              <a:gd fmla="val 16667" name="adj"/>
            </a:avLst>
          </a:prstGeom>
          <a:solidFill>
            <a:srgbClr val="102F74"/>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1" name="Google Shape;301;p11"/>
          <p:cNvGrpSpPr/>
          <p:nvPr/>
        </p:nvGrpSpPr>
        <p:grpSpPr>
          <a:xfrm rot="-721227">
            <a:off x="6995699" y="4527374"/>
            <a:ext cx="520102" cy="629232"/>
            <a:chOff x="5943600" y="6791161"/>
            <a:chExt cx="1056873" cy="1265969"/>
          </a:xfrm>
        </p:grpSpPr>
        <p:sp>
          <p:nvSpPr>
            <p:cNvPr id="302" name="Google Shape;302;p11"/>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1"/>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4" name="Google Shape;304;p11"/>
          <p:cNvGrpSpPr/>
          <p:nvPr/>
        </p:nvGrpSpPr>
        <p:grpSpPr>
          <a:xfrm>
            <a:off x="607532" y="5624244"/>
            <a:ext cx="3637936" cy="891437"/>
            <a:chOff x="839631" y="1728338"/>
            <a:chExt cx="3637936" cy="891437"/>
          </a:xfrm>
        </p:grpSpPr>
        <p:sp>
          <p:nvSpPr>
            <p:cNvPr id="305" name="Google Shape;305;p11"/>
            <p:cNvSpPr txBox="1"/>
            <p:nvPr/>
          </p:nvSpPr>
          <p:spPr>
            <a:xfrm>
              <a:off x="1759742" y="1758374"/>
              <a:ext cx="2717825"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お客様と</a:t>
              </a:r>
              <a:r>
                <a:rPr b="1" i="0" lang="ja-JP" sz="1600" u="none" cap="none" strike="noStrike">
                  <a:solidFill>
                    <a:schemeClr val="accent4"/>
                  </a:solidFill>
                  <a:latin typeface="BIZ UDPGothic"/>
                  <a:ea typeface="BIZ UDPGothic"/>
                  <a:cs typeface="BIZ UDPGothic"/>
                  <a:sym typeface="BIZ UDPGothic"/>
                </a:rPr>
                <a:t>Face to Faceの</a:t>
              </a:r>
              <a:endParaRPr b="1" i="0" sz="16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000"/>
                <a:buFont typeface="Arial"/>
                <a:buNone/>
              </a:pPr>
              <a:r>
                <a:rPr b="1" i="0" lang="ja-JP" sz="1600" u="none" cap="none" strike="noStrike">
                  <a:solidFill>
                    <a:schemeClr val="accent4"/>
                  </a:solidFill>
                  <a:latin typeface="BIZ UDPGothic"/>
                  <a:ea typeface="BIZ UDPGothic"/>
                  <a:cs typeface="BIZ UDPGothic"/>
                  <a:sym typeface="BIZ UDPGothic"/>
                </a:rPr>
                <a:t>コミュニケーション</a:t>
              </a:r>
              <a:r>
                <a:rPr b="0" i="0" lang="ja-JP" sz="1600" u="none" cap="none" strike="noStrike">
                  <a:solidFill>
                    <a:schemeClr val="accent4"/>
                  </a:solidFill>
                  <a:latin typeface="BIZ UDPGothic"/>
                  <a:ea typeface="BIZ UDPGothic"/>
                  <a:cs typeface="BIZ UDPGothic"/>
                  <a:sym typeface="BIZ UDPGothic"/>
                </a:rPr>
                <a:t>ができ、</a:t>
              </a:r>
              <a:br>
                <a:rPr b="0" i="0" lang="ja-JP" sz="1600" u="none" cap="none" strike="noStrike">
                  <a:solidFill>
                    <a:schemeClr val="accent4"/>
                  </a:solidFill>
                  <a:latin typeface="BIZ UDPGothic"/>
                  <a:ea typeface="BIZ UDPGothic"/>
                  <a:cs typeface="BIZ UDPGothic"/>
                  <a:sym typeface="BIZ UDPGothic"/>
                </a:rPr>
              </a:br>
              <a:r>
                <a:rPr b="0" i="0" lang="ja-JP" sz="1600" u="none" cap="none" strike="noStrike">
                  <a:solidFill>
                    <a:schemeClr val="accent4"/>
                  </a:solidFill>
                  <a:latin typeface="BIZ UDPGothic"/>
                  <a:ea typeface="BIZ UDPGothic"/>
                  <a:cs typeface="BIZ UDPGothic"/>
                  <a:sym typeface="BIZ UDPGothic"/>
                </a:rPr>
                <a:t>信用・信頼がアップ</a:t>
              </a:r>
              <a:endParaRPr b="0" i="0" sz="1600" u="none" cap="none" strike="noStrike">
                <a:solidFill>
                  <a:schemeClr val="accent4"/>
                </a:solidFill>
                <a:latin typeface="BIZ UDPGothic"/>
                <a:ea typeface="BIZ UDPGothic"/>
                <a:cs typeface="BIZ UDPGothic"/>
                <a:sym typeface="BIZ UDPGothic"/>
              </a:endParaRPr>
            </a:p>
          </p:txBody>
        </p:sp>
        <p:grpSp>
          <p:nvGrpSpPr>
            <p:cNvPr id="306" name="Google Shape;306;p11"/>
            <p:cNvGrpSpPr/>
            <p:nvPr/>
          </p:nvGrpSpPr>
          <p:grpSpPr>
            <a:xfrm>
              <a:off x="839631" y="1728338"/>
              <a:ext cx="894299" cy="891437"/>
              <a:chOff x="3240808" y="1299412"/>
              <a:chExt cx="1195707" cy="1195706"/>
            </a:xfrm>
          </p:grpSpPr>
          <p:sp>
            <p:nvSpPr>
              <p:cNvPr id="307" name="Google Shape;307;p11"/>
              <p:cNvSpPr/>
              <p:nvPr/>
            </p:nvSpPr>
            <p:spPr>
              <a:xfrm>
                <a:off x="3240808" y="1299412"/>
                <a:ext cx="1195707" cy="1195706"/>
              </a:xfrm>
              <a:prstGeom prst="ellipse">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アイコン&#10;&#10;自動的に生成された説明" id="308" name="Google Shape;308;p11"/>
              <p:cNvPicPr preferRelativeResize="0"/>
              <p:nvPr/>
            </p:nvPicPr>
            <p:blipFill rotWithShape="1">
              <a:blip r:embed="rId4">
                <a:alphaModFix/>
              </a:blip>
              <a:srcRect b="0" l="0" r="0" t="0"/>
              <a:stretch/>
            </p:blipFill>
            <p:spPr>
              <a:xfrm>
                <a:off x="3558405" y="1577697"/>
                <a:ext cx="557920" cy="642060"/>
              </a:xfrm>
              <a:prstGeom prst="rect">
                <a:avLst/>
              </a:prstGeom>
              <a:noFill/>
              <a:ln>
                <a:noFill/>
              </a:ln>
            </p:spPr>
          </p:pic>
        </p:grpSp>
      </p:grpSp>
      <p:sp>
        <p:nvSpPr>
          <p:cNvPr id="309" name="Google Shape;309;p11"/>
          <p:cNvSpPr txBox="1"/>
          <p:nvPr/>
        </p:nvSpPr>
        <p:spPr>
          <a:xfrm>
            <a:off x="7204950" y="4368482"/>
            <a:ext cx="2596699" cy="7232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メールで資料案内した場合の</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700"/>
              <a:buFont typeface="Arial"/>
              <a:buNone/>
            </a:pPr>
            <a:r>
              <a:rPr b="1" i="0" lang="ja-JP" sz="1400" u="none" cap="none" strike="noStrike">
                <a:solidFill>
                  <a:schemeClr val="lt1"/>
                </a:solidFill>
                <a:latin typeface="BIZ UDPGothic"/>
                <a:ea typeface="BIZ UDPGothic"/>
                <a:cs typeface="BIZ UDPGothic"/>
                <a:sym typeface="BIZ UDPGothic"/>
              </a:rPr>
              <a:t>反応率が約</a:t>
            </a:r>
            <a:r>
              <a:rPr b="1" i="0" lang="ja-JP" sz="2000" u="none" cap="none" strike="noStrike">
                <a:solidFill>
                  <a:schemeClr val="lt1"/>
                </a:solidFill>
                <a:latin typeface="BIZ UDPGothic"/>
                <a:ea typeface="BIZ UDPGothic"/>
                <a:cs typeface="BIZ UDPGothic"/>
                <a:sym typeface="BIZ UDPGothic"/>
              </a:rPr>
              <a:t>100倍</a:t>
            </a:r>
            <a:r>
              <a:rPr b="1" i="0" lang="ja-JP" sz="1400" u="none" cap="none" strike="noStrike">
                <a:solidFill>
                  <a:schemeClr val="lt1"/>
                </a:solidFill>
                <a:latin typeface="BIZ UDPGothic"/>
                <a:ea typeface="BIZ UDPGothic"/>
                <a:cs typeface="BIZ UDPGothic"/>
                <a:sym typeface="BIZ UDPGothic"/>
              </a:rPr>
              <a:t>！</a:t>
            </a:r>
            <a:endParaRPr b="1" i="0" sz="1400" u="none" cap="none" strike="noStrike">
              <a:solidFill>
                <a:schemeClr val="lt1"/>
              </a:solidFill>
              <a:latin typeface="BIZ UDPGothic"/>
              <a:ea typeface="BIZ UDPGothic"/>
              <a:cs typeface="BIZ UDPGothic"/>
              <a:sym typeface="BIZ UDPGothic"/>
            </a:endParaRPr>
          </a:p>
        </p:txBody>
      </p:sp>
      <p:sp>
        <p:nvSpPr>
          <p:cNvPr id="310" name="Google Shape;310;p11"/>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なぜ“ウェビナー起点”なのか？</a:t>
            </a:r>
            <a:endParaRPr b="0" i="0" sz="1400" u="none" cap="none" strike="noStrike">
              <a:solidFill>
                <a:srgbClr val="000000"/>
              </a:solidFill>
              <a:latin typeface="Arial"/>
              <a:ea typeface="Arial"/>
              <a:cs typeface="Arial"/>
              <a:sym typeface="Arial"/>
            </a:endParaRPr>
          </a:p>
        </p:txBody>
      </p:sp>
      <p:cxnSp>
        <p:nvCxnSpPr>
          <p:cNvPr id="311" name="Google Shape;311;p11"/>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12" name="Google Shape;312;p11"/>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11"/>
          <p:cNvSpPr/>
          <p:nvPr/>
        </p:nvSpPr>
        <p:spPr>
          <a:xfrm rot="4683442">
            <a:off x="7504700" y="2286860"/>
            <a:ext cx="624740" cy="867700"/>
          </a:xfrm>
          <a:prstGeom prst="rightArrow">
            <a:avLst>
              <a:gd fmla="val 49839" name="adj1"/>
              <a:gd fmla="val 50000" name="adj2"/>
            </a:avLst>
          </a:prstGeom>
          <a:solidFill>
            <a:srgbClr val="729EEE"/>
          </a:solidFill>
          <a:ln>
            <a:noFill/>
          </a:ln>
          <a:effectLst>
            <a:outerShdw blurRad="139700" sx="102000" rotWithShape="0" algn="tr" dir="8100000" dist="38100" sy="10200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txBox="1"/>
          <p:nvPr/>
        </p:nvSpPr>
        <p:spPr>
          <a:xfrm rot="-716442">
            <a:off x="7443322" y="2425256"/>
            <a:ext cx="723410" cy="394686"/>
          </a:xfrm>
          <a:prstGeom prst="rect">
            <a:avLst/>
          </a:prstGeom>
          <a:noFill/>
          <a:ln>
            <a:noFill/>
          </a:ln>
        </p:spPr>
        <p:txBody>
          <a:bodyPr anchorCtr="0" anchor="ctr" bIns="45700" lIns="91425" spcFirstLastPara="1" rIns="91425" wrap="square" tIns="45700">
            <a:noAutofit/>
          </a:bodyPr>
          <a:lstStyle/>
          <a:p>
            <a:pPr indent="0" lvl="0" marL="0" marR="0" rtl="0" algn="ctr">
              <a:lnSpc>
                <a:spcPct val="71428"/>
              </a:lnSpc>
              <a:spcBef>
                <a:spcPts val="0"/>
              </a:spcBef>
              <a:spcAft>
                <a:spcPts val="0"/>
              </a:spcAft>
              <a:buClr>
                <a:srgbClr val="000000"/>
              </a:buClr>
              <a:buSzPts val="1200"/>
              <a:buFont typeface="Arial"/>
              <a:buNone/>
            </a:pPr>
            <a:r>
              <a:t/>
            </a:r>
            <a:endParaRPr b="0" i="0" sz="1100" u="none" cap="none" strike="noStrike">
              <a:solidFill>
                <a:schemeClr val="lt1"/>
              </a:solidFill>
              <a:latin typeface="Arial"/>
              <a:ea typeface="Arial"/>
              <a:cs typeface="Arial"/>
              <a:sym typeface="Arial"/>
            </a:endParaRPr>
          </a:p>
          <a:p>
            <a:pPr indent="0" lvl="0" marL="0" marR="0" rtl="0" algn="ctr">
              <a:lnSpc>
                <a:spcPct val="71428"/>
              </a:lnSpc>
              <a:spcBef>
                <a:spcPts val="0"/>
              </a:spcBef>
              <a:spcAft>
                <a:spcPts val="0"/>
              </a:spcAft>
              <a:buClr>
                <a:srgbClr val="000000"/>
              </a:buClr>
              <a:buSzPts val="1800"/>
              <a:buFont typeface="Arial"/>
              <a:buNone/>
            </a:pPr>
            <a:r>
              <a:rPr b="0" i="0" lang="ja-JP" sz="1100" u="none" cap="none" strike="noStrike">
                <a:solidFill>
                  <a:schemeClr val="lt1"/>
                </a:solidFill>
                <a:latin typeface="Arial"/>
                <a:ea typeface="Arial"/>
                <a:cs typeface="Arial"/>
                <a:sym typeface="Arial"/>
              </a:rPr>
              <a:t>0.7%</a:t>
            </a:r>
            <a:endParaRPr b="0" i="0" sz="1100" u="none" cap="none" strike="noStrike">
              <a:solidFill>
                <a:schemeClr val="lt1"/>
              </a:solidFill>
              <a:latin typeface="Arial"/>
              <a:ea typeface="Arial"/>
              <a:cs typeface="Arial"/>
              <a:sym typeface="Arial"/>
            </a:endParaRPr>
          </a:p>
        </p:txBody>
      </p:sp>
      <p:cxnSp>
        <p:nvCxnSpPr>
          <p:cNvPr id="314" name="Google Shape;314;p11"/>
          <p:cNvCxnSpPr/>
          <p:nvPr/>
        </p:nvCxnSpPr>
        <p:spPr>
          <a:xfrm rot="10800000">
            <a:off x="7954654" y="2366483"/>
            <a:ext cx="2630968" cy="135226"/>
          </a:xfrm>
          <a:prstGeom prst="straightConnector1">
            <a:avLst/>
          </a:prstGeom>
          <a:noFill/>
          <a:ln cap="flat" cmpd="sng" w="9525">
            <a:solidFill>
              <a:schemeClr val="accent1"/>
            </a:solidFill>
            <a:prstDash val="dash"/>
            <a:miter lim="800000"/>
            <a:headEnd len="sm" w="sm" type="none"/>
            <a:tailEnd len="sm" w="sm" type="none"/>
          </a:ln>
        </p:spPr>
      </p:cxnSp>
      <p:sp>
        <p:nvSpPr>
          <p:cNvPr id="315" name="Google Shape;315;p11"/>
          <p:cNvSpPr txBox="1"/>
          <p:nvPr/>
        </p:nvSpPr>
        <p:spPr>
          <a:xfrm>
            <a:off x="7331513" y="1835879"/>
            <a:ext cx="252845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リスト全体にメールした場合</a:t>
            </a:r>
            <a:endParaRPr b="0" i="0" sz="1400" u="none" cap="none" strike="noStrike">
              <a:solidFill>
                <a:schemeClr val="accent4"/>
              </a:solidFill>
              <a:latin typeface="BIZ UDPGothic"/>
              <a:ea typeface="BIZ UDPGothic"/>
              <a:cs typeface="BIZ UDPGothic"/>
              <a:sym typeface="BIZ UDPGothic"/>
            </a:endParaRPr>
          </a:p>
        </p:txBody>
      </p:sp>
      <p:sp>
        <p:nvSpPr>
          <p:cNvPr id="316" name="Google Shape;316;p11"/>
          <p:cNvSpPr txBox="1"/>
          <p:nvPr/>
        </p:nvSpPr>
        <p:spPr>
          <a:xfrm>
            <a:off x="8600563" y="5343810"/>
            <a:ext cx="326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セミナー参加者にメールした場合</a:t>
            </a:r>
            <a:endParaRPr b="0" i="0" sz="1400" u="none" cap="none" strike="noStrike">
              <a:solidFill>
                <a:srgbClr val="000000"/>
              </a:solidFill>
              <a:latin typeface="BIZ UDPGothic"/>
              <a:ea typeface="BIZ UDPGothic"/>
              <a:cs typeface="BIZ UDPGothic"/>
              <a:sym typeface="BIZ UDPGothic"/>
            </a:endParaRPr>
          </a:p>
        </p:txBody>
      </p:sp>
      <p:cxnSp>
        <p:nvCxnSpPr>
          <p:cNvPr id="317" name="Google Shape;317;p11"/>
          <p:cNvCxnSpPr/>
          <p:nvPr/>
        </p:nvCxnSpPr>
        <p:spPr>
          <a:xfrm>
            <a:off x="8701956" y="5987826"/>
            <a:ext cx="3108491" cy="0"/>
          </a:xfrm>
          <a:prstGeom prst="straightConnector1">
            <a:avLst/>
          </a:prstGeom>
          <a:noFill/>
          <a:ln cap="flat" cmpd="sng" w="9525">
            <a:solidFill>
              <a:srgbClr val="163F9B"/>
            </a:solidFill>
            <a:prstDash val="solid"/>
            <a:miter lim="800000"/>
            <a:headEnd len="sm" w="sm" type="none"/>
            <a:tailEnd len="sm" w="sm" type="none"/>
          </a:ln>
        </p:spPr>
      </p:cxnSp>
      <p:grpSp>
        <p:nvGrpSpPr>
          <p:cNvPr id="318" name="Google Shape;318;p11"/>
          <p:cNvGrpSpPr/>
          <p:nvPr/>
        </p:nvGrpSpPr>
        <p:grpSpPr>
          <a:xfrm flipH="1">
            <a:off x="7451085" y="2160009"/>
            <a:ext cx="2345380" cy="319400"/>
            <a:chOff x="7207953" y="1277243"/>
            <a:chExt cx="3344435" cy="455454"/>
          </a:xfrm>
        </p:grpSpPr>
        <p:cxnSp>
          <p:nvCxnSpPr>
            <p:cNvPr id="319" name="Google Shape;319;p11"/>
            <p:cNvCxnSpPr/>
            <p:nvPr/>
          </p:nvCxnSpPr>
          <p:spPr>
            <a:xfrm>
              <a:off x="7207953" y="1277243"/>
              <a:ext cx="3344435" cy="0"/>
            </a:xfrm>
            <a:prstGeom prst="straightConnector1">
              <a:avLst/>
            </a:prstGeom>
            <a:noFill/>
            <a:ln cap="flat" cmpd="sng" w="9525">
              <a:solidFill>
                <a:srgbClr val="163F9B"/>
              </a:solidFill>
              <a:prstDash val="solid"/>
              <a:miter lim="800000"/>
              <a:headEnd len="sm" w="sm" type="none"/>
              <a:tailEnd len="sm" w="sm" type="none"/>
            </a:ln>
          </p:spPr>
        </p:cxnSp>
        <p:cxnSp>
          <p:nvCxnSpPr>
            <p:cNvPr id="320" name="Google Shape;320;p11"/>
            <p:cNvCxnSpPr/>
            <p:nvPr/>
          </p:nvCxnSpPr>
          <p:spPr>
            <a:xfrm flipH="1">
              <a:off x="10062718" y="1277243"/>
              <a:ext cx="480591" cy="455454"/>
            </a:xfrm>
            <a:prstGeom prst="straightConnector1">
              <a:avLst/>
            </a:prstGeom>
            <a:noFill/>
            <a:ln cap="flat" cmpd="sng" w="9525">
              <a:solidFill>
                <a:srgbClr val="163F9B"/>
              </a:solidFill>
              <a:prstDash val="solid"/>
              <a:miter lim="800000"/>
              <a:headEnd len="sm" w="sm" type="none"/>
              <a:tailEnd len="sm" w="sm" type="none"/>
            </a:ln>
          </p:spPr>
        </p:cxnSp>
      </p:grpSp>
      <p:sp>
        <p:nvSpPr>
          <p:cNvPr id="321" name="Google Shape;321;p11"/>
          <p:cNvSpPr txBox="1"/>
          <p:nvPr/>
        </p:nvSpPr>
        <p:spPr>
          <a:xfrm>
            <a:off x="856384" y="1914423"/>
            <a:ext cx="5676026"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400" u="none" cap="none" strike="noStrike">
                <a:solidFill>
                  <a:schemeClr val="accent4"/>
                </a:solidFill>
                <a:latin typeface="BIZ UDPGothic"/>
                <a:ea typeface="BIZ UDPGothic"/>
                <a:cs typeface="BIZ UDPGothic"/>
                <a:sym typeface="BIZ UDPGothic"/>
              </a:rPr>
              <a:t>ウェビナーの特徴</a:t>
            </a:r>
            <a:endParaRPr b="1" i="0" sz="2400" u="none" cap="none" strike="noStrike">
              <a:solidFill>
                <a:schemeClr val="accent4"/>
              </a:solidFill>
              <a:latin typeface="BIZ UDPGothic"/>
              <a:ea typeface="BIZ UDPGothic"/>
              <a:cs typeface="BIZ UDPGothic"/>
              <a:sym typeface="BIZ UDPGothic"/>
            </a:endParaRPr>
          </a:p>
        </p:txBody>
      </p:sp>
      <p:sp>
        <p:nvSpPr>
          <p:cNvPr id="322" name="Google Shape;322;p11"/>
          <p:cNvSpPr txBox="1"/>
          <p:nvPr/>
        </p:nvSpPr>
        <p:spPr>
          <a:xfrm>
            <a:off x="850404" y="2459609"/>
            <a:ext cx="5676026"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「インタラクティブな体験」を提供できる</a:t>
            </a:r>
            <a:endParaRPr b="1" i="0" sz="1800" u="none" cap="none" strike="noStrike">
              <a:solidFill>
                <a:schemeClr val="accent4"/>
              </a:solidFill>
              <a:latin typeface="BIZ UDPGothic"/>
              <a:ea typeface="BIZ UDPGothic"/>
              <a:cs typeface="BIZ UDPGothic"/>
              <a:sym typeface="BIZ UDPGothic"/>
            </a:endParaRPr>
          </a:p>
          <a:p>
            <a:pPr indent="0" lvl="1"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ライブでの質疑応答</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2000"/>
              <a:buFont typeface="Arial"/>
              <a:buNone/>
            </a:pPr>
            <a:r>
              <a:rPr b="0" i="0" lang="ja-JP" sz="1200" u="none" cap="none" strike="noStrike">
                <a:solidFill>
                  <a:schemeClr val="accent4"/>
                </a:solidFill>
                <a:latin typeface="BIZ UDPGothic"/>
                <a:ea typeface="BIZ UDPGothic"/>
                <a:cs typeface="BIZ UDPGothic"/>
                <a:sym typeface="BIZ UDPGothic"/>
              </a:rPr>
              <a:t>質問や要望を受けながらのデモ、工場視察</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「生のフィードバック」を得られる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事前/事後アンケートはもちろん、講演中の投票や質問など</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「興味関心が高い」視聴者を得られる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少人数ウェビナーの場合、貴社の商品・サービスが解決できる課題について、困っている人が参加する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1200"/>
              </a:spcBef>
              <a:spcAft>
                <a:spcPts val="0"/>
              </a:spcAft>
              <a:buClr>
                <a:srgbClr val="000000"/>
              </a:buClr>
              <a:buSzPts val="2000"/>
              <a:buFont typeface="Arial"/>
              <a:buNone/>
            </a:pPr>
            <a:r>
              <a:rPr b="1" i="0" lang="ja-JP" sz="1800" u="none" cap="none" strike="noStrike">
                <a:solidFill>
                  <a:schemeClr val="accent4"/>
                </a:solidFill>
                <a:latin typeface="BIZ UDPGothic"/>
                <a:ea typeface="BIZ UDPGothic"/>
                <a:cs typeface="BIZ UDPGothic"/>
                <a:sym typeface="BIZ UDPGothic"/>
              </a:rPr>
              <a:t>「場を共有する」ことで信頼関係を構築する</a:t>
            </a:r>
            <a:endParaRPr b="1" i="0" sz="18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“先生”として認知</a:t>
            </a:r>
            <a:endParaRPr b="0" i="0" sz="1200" u="none" cap="none" strike="noStrike">
              <a:solidFill>
                <a:schemeClr val="accent4"/>
              </a:solidFill>
              <a:latin typeface="BIZ UDPGothic"/>
              <a:ea typeface="BIZ UDPGothic"/>
              <a:cs typeface="BIZ UDPGothic"/>
              <a:sym typeface="BIZ UDPGothic"/>
            </a:endParaRPr>
          </a:p>
          <a:p>
            <a:pPr indent="0" lvl="0" marL="36000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質疑応答などのコミュニケーションを通じた信頼関係の構築</a:t>
            </a:r>
            <a:endParaRPr b="0" i="0" sz="1200" u="none" cap="none" strike="noStrike">
              <a:solidFill>
                <a:schemeClr val="accent4"/>
              </a:solidFill>
              <a:latin typeface="BIZ UDPGothic"/>
              <a:ea typeface="BIZ UDPGothic"/>
              <a:cs typeface="BIZ UDPGothic"/>
              <a:sym typeface="BIZ UDPGothic"/>
            </a:endParaRPr>
          </a:p>
        </p:txBody>
      </p:sp>
      <p:cxnSp>
        <p:nvCxnSpPr>
          <p:cNvPr id="323" name="Google Shape;323;p11"/>
          <p:cNvCxnSpPr/>
          <p:nvPr/>
        </p:nvCxnSpPr>
        <p:spPr>
          <a:xfrm>
            <a:off x="856384" y="2406985"/>
            <a:ext cx="5676026" cy="0"/>
          </a:xfrm>
          <a:prstGeom prst="straightConnector1">
            <a:avLst/>
          </a:prstGeom>
          <a:noFill/>
          <a:ln cap="flat" cmpd="sng" w="9525">
            <a:solidFill>
              <a:srgbClr val="163F9B"/>
            </a:solidFill>
            <a:prstDash val="solid"/>
            <a:miter lim="800000"/>
            <a:headEnd len="sm" w="sm" type="none"/>
            <a:tailEnd len="sm" w="sm" type="none"/>
          </a:ln>
        </p:spPr>
      </p:cxnSp>
      <p:sp>
        <p:nvSpPr>
          <p:cNvPr id="324" name="Google Shape;324;p11"/>
          <p:cNvSpPr txBox="1"/>
          <p:nvPr/>
        </p:nvSpPr>
        <p:spPr>
          <a:xfrm>
            <a:off x="525996" y="874427"/>
            <a:ext cx="11284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何も接点がないところから、いきなりのテレアポやDMは不信感につながります。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まずは「価値がある情報を提供」するウェビナーを開催することで、最初の接点を構築すると共に、</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「信用・信頼」を獲得することができます。</a:t>
            </a:r>
            <a:endParaRPr b="0"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BIZ UDPGothic"/>
              <a:ea typeface="BIZ UDPGothic"/>
              <a:cs typeface="BIZ UDPGothic"/>
              <a:sym typeface="BIZ UDPGothic"/>
            </a:endParaRPr>
          </a:p>
        </p:txBody>
      </p:sp>
      <p:sp>
        <p:nvSpPr>
          <p:cNvPr id="325" name="Google Shape;325;p11"/>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326" name="Google Shape;326;p11"/>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27" name="Google Shape;327;p11"/>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txBox="1"/>
          <p:nvPr/>
        </p:nvSpPr>
        <p:spPr>
          <a:xfrm>
            <a:off x="1376043" y="2647691"/>
            <a:ext cx="10619312" cy="166569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ja-JP" sz="3200" u="none" cap="none" strike="noStrike">
                <a:solidFill>
                  <a:schemeClr val="accent4"/>
                </a:solidFill>
                <a:latin typeface="BIZ UDPGothic"/>
                <a:ea typeface="BIZ UDPGothic"/>
                <a:cs typeface="BIZ UDPGothic"/>
                <a:sym typeface="BIZ UDPGothic"/>
              </a:rPr>
              <a:t>マジセミのサービス概要</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12"/>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36" name="Google Shape;336;p12"/>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3"/>
          <p:cNvPicPr preferRelativeResize="0"/>
          <p:nvPr/>
        </p:nvPicPr>
        <p:blipFill rotWithShape="1">
          <a:blip r:embed="rId3">
            <a:alphaModFix/>
          </a:blip>
          <a:srcRect b="0" l="0" r="0" t="0"/>
          <a:stretch/>
        </p:blipFill>
        <p:spPr>
          <a:xfrm>
            <a:off x="586700" y="3039600"/>
            <a:ext cx="5177700" cy="3818400"/>
          </a:xfrm>
          <a:prstGeom prst="rect">
            <a:avLst/>
          </a:prstGeom>
          <a:noFill/>
          <a:ln>
            <a:noFill/>
          </a:ln>
        </p:spPr>
      </p:pic>
      <p:cxnSp>
        <p:nvCxnSpPr>
          <p:cNvPr id="343" name="Google Shape;343;p1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44" name="Google Shape;344;p13"/>
          <p:cNvSpPr/>
          <p:nvPr/>
        </p:nvSpPr>
        <p:spPr>
          <a:xfrm>
            <a:off x="301520" y="1240985"/>
            <a:ext cx="1163793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345" name="Google Shape;345;p13"/>
          <p:cNvPicPr preferRelativeResize="0"/>
          <p:nvPr/>
        </p:nvPicPr>
        <p:blipFill rotWithShape="1">
          <a:blip r:embed="rId4">
            <a:alphaModFix/>
          </a:blip>
          <a:srcRect b="0" l="0" r="0" t="0"/>
          <a:stretch/>
        </p:blipFill>
        <p:spPr>
          <a:xfrm>
            <a:off x="4745230" y="24688"/>
            <a:ext cx="7396488" cy="6857999"/>
          </a:xfrm>
          <a:prstGeom prst="rect">
            <a:avLst/>
          </a:prstGeom>
          <a:noFill/>
          <a:ln>
            <a:noFill/>
          </a:ln>
        </p:spPr>
      </p:pic>
      <p:sp>
        <p:nvSpPr>
          <p:cNvPr id="346" name="Google Shape;346;p13"/>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252548" y="763664"/>
            <a:ext cx="188143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集客力</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415211" y="2348217"/>
            <a:ext cx="2210922" cy="22109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ユーザー企業内訳</a:t>
            </a:r>
            <a:endParaRPr b="1" i="0" sz="1800" u="none" cap="none" strike="noStrike">
              <a:solidFill>
                <a:schemeClr val="accent4"/>
              </a:solidFill>
              <a:latin typeface="BIZ UDPGothic"/>
              <a:ea typeface="BIZ UDPGothic"/>
              <a:cs typeface="BIZ UDPGothic"/>
              <a:sym typeface="BIZ UDPGothic"/>
            </a:endParaRPr>
          </a:p>
        </p:txBody>
      </p:sp>
      <p:cxnSp>
        <p:nvCxnSpPr>
          <p:cNvPr id="349" name="Google Shape;349;p13"/>
          <p:cNvCxnSpPr/>
          <p:nvPr/>
        </p:nvCxnSpPr>
        <p:spPr>
          <a:xfrm flipH="1" rot="10800000">
            <a:off x="3117900" y="6274150"/>
            <a:ext cx="5211300" cy="185100"/>
          </a:xfrm>
          <a:prstGeom prst="straightConnector1">
            <a:avLst/>
          </a:prstGeom>
          <a:noFill/>
          <a:ln cap="flat" cmpd="sng" w="9525">
            <a:solidFill>
              <a:srgbClr val="7FA6FD"/>
            </a:solidFill>
            <a:prstDash val="dash"/>
            <a:miter lim="800000"/>
            <a:headEnd len="sm" w="sm" type="none"/>
            <a:tailEnd len="sm" w="sm" type="none"/>
          </a:ln>
        </p:spPr>
      </p:cxnSp>
      <p:cxnSp>
        <p:nvCxnSpPr>
          <p:cNvPr id="350" name="Google Shape;350;p13"/>
          <p:cNvCxnSpPr/>
          <p:nvPr/>
        </p:nvCxnSpPr>
        <p:spPr>
          <a:xfrm flipH="1" rot="10800000">
            <a:off x="3181984" y="904686"/>
            <a:ext cx="3977700" cy="2497500"/>
          </a:xfrm>
          <a:prstGeom prst="straightConnector1">
            <a:avLst/>
          </a:prstGeom>
          <a:noFill/>
          <a:ln cap="flat" cmpd="sng" w="9525">
            <a:solidFill>
              <a:srgbClr val="7FA6FD"/>
            </a:solidFill>
            <a:prstDash val="dash"/>
            <a:miter lim="800000"/>
            <a:headEnd len="sm" w="sm" type="none"/>
            <a:tailEnd len="sm" w="sm" type="none"/>
          </a:ln>
        </p:spPr>
      </p:cxnSp>
      <p:sp>
        <p:nvSpPr>
          <p:cNvPr id="351" name="Google Shape;351;p1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13"/>
          <p:cNvSpPr/>
          <p:nvPr/>
        </p:nvSpPr>
        <p:spPr>
          <a:xfrm>
            <a:off x="2592225" y="4329608"/>
            <a:ext cx="1166644" cy="11666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ハウス</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リスト</a:t>
            </a:r>
            <a:endParaRPr b="1" i="0" sz="14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63F9B"/>
                </a:solidFill>
                <a:latin typeface="BIZ UDPGothic"/>
                <a:ea typeface="BIZ UDPGothic"/>
                <a:cs typeface="BIZ UDPGothic"/>
                <a:sym typeface="BIZ UDPGothic"/>
              </a:rPr>
              <a:t>全体</a:t>
            </a:r>
            <a:endParaRPr b="1" i="0" sz="1400" u="none" cap="none" strike="noStrike">
              <a:solidFill>
                <a:srgbClr val="163F9B"/>
              </a:solidFill>
              <a:latin typeface="BIZ UDPGothic"/>
              <a:ea typeface="BIZ UDPGothic"/>
              <a:cs typeface="BIZ UDPGothic"/>
              <a:sym typeface="BIZ UDPGothic"/>
            </a:endParaRPr>
          </a:p>
        </p:txBody>
      </p:sp>
      <p:sp>
        <p:nvSpPr>
          <p:cNvPr id="353" name="Google Shape;353;p13"/>
          <p:cNvSpPr txBox="1"/>
          <p:nvPr/>
        </p:nvSpPr>
        <p:spPr>
          <a:xfrm>
            <a:off x="9551666" y="6344329"/>
            <a:ext cx="252665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1" i="0" lang="ja-JP" sz="800" u="none" cap="none" strike="noStrike">
                <a:solidFill>
                  <a:srgbClr val="163F9B"/>
                </a:solidFill>
                <a:latin typeface="BIZ UDPGothic"/>
                <a:ea typeface="BIZ UDPGothic"/>
                <a:cs typeface="BIZ UDPGothic"/>
                <a:sym typeface="BIZ UDPGothic"/>
              </a:rPr>
              <a:t>※2020～202４年開催のセミナー申込者から</a:t>
            </a:r>
            <a:r>
              <a:rPr b="0" i="0" lang="ja-JP" sz="800" u="none" cap="none" strike="noStrike">
                <a:solidFill>
                  <a:srgbClr val="163F9B"/>
                </a:solidFill>
                <a:latin typeface="BIZ UDPGothic"/>
                <a:ea typeface="BIZ UDPGothic"/>
                <a:cs typeface="BIZ UDPGothic"/>
                <a:sym typeface="BIZ UDPGothic"/>
              </a:rPr>
              <a:t>推測</a:t>
            </a:r>
            <a:endParaRPr b="0" i="0" sz="800" u="none" cap="none" strike="noStrike">
              <a:solidFill>
                <a:srgbClr val="000000"/>
              </a:solidFill>
              <a:latin typeface="BIZ UDPGothic"/>
              <a:ea typeface="BIZ UDPGothic"/>
              <a:cs typeface="BIZ UDPGothic"/>
              <a:sym typeface="BIZ UDPGothic"/>
            </a:endParaRPr>
          </a:p>
        </p:txBody>
      </p:sp>
      <p:sp>
        <p:nvSpPr>
          <p:cNvPr id="354" name="Google Shape;354;p13"/>
          <p:cNvSpPr/>
          <p:nvPr/>
        </p:nvSpPr>
        <p:spPr>
          <a:xfrm>
            <a:off x="223219" y="1668656"/>
            <a:ext cx="3985780" cy="869682"/>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約25万件の</a:t>
            </a:r>
            <a:endParaRPr b="1" i="0" sz="2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ハウスリストを所有！</a:t>
            </a:r>
            <a:endParaRPr b="0" i="0" sz="1400" u="none" cap="none" strike="noStrike">
              <a:solidFill>
                <a:srgbClr val="000000"/>
              </a:solidFill>
              <a:latin typeface="BIZ UDPGothic"/>
              <a:ea typeface="BIZ UDPGothic"/>
              <a:cs typeface="BIZ UDPGothic"/>
              <a:sym typeface="BIZ UDPGothic"/>
            </a:endParaRPr>
          </a:p>
        </p:txBody>
      </p:sp>
      <p:sp>
        <p:nvSpPr>
          <p:cNvPr id="355" name="Google Shape;355;p1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56" name="Google Shape;356;p13"/>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57" name="Google Shape;357;p13"/>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7447814" y="567519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lt1"/>
                </a:solidFill>
                <a:latin typeface="BIZ UDPGothic"/>
                <a:ea typeface="BIZ UDPGothic"/>
                <a:cs typeface="BIZ UDPGothic"/>
                <a:sym typeface="BIZ UDPGothic"/>
              </a:rPr>
              <a:t>マネージャー層が中心</a:t>
            </a:r>
            <a:endParaRPr b="0" i="0" sz="1400" u="none" cap="none" strike="noStrike">
              <a:solidFill>
                <a:schemeClr val="lt1"/>
              </a:solidFill>
              <a:latin typeface="BIZ UDPGothic"/>
              <a:ea typeface="BIZ UDPGothic"/>
              <a:cs typeface="BIZ UDPGothic"/>
              <a:sym typeface="BIZ UDPGothic"/>
            </a:endParaRPr>
          </a:p>
        </p:txBody>
      </p:sp>
      <p:cxnSp>
        <p:nvCxnSpPr>
          <p:cNvPr id="364" name="Google Shape;364;p1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65" name="Google Shape;365;p14"/>
          <p:cNvSpPr/>
          <p:nvPr/>
        </p:nvSpPr>
        <p:spPr>
          <a:xfrm>
            <a:off x="7712746" y="598441"/>
            <a:ext cx="2628237" cy="779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半数近くが</a:t>
            </a:r>
            <a:endParaRPr b="0" i="0" sz="105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050" u="none" cap="none" strike="noStrike">
                <a:solidFill>
                  <a:schemeClr val="lt1"/>
                </a:solidFill>
                <a:latin typeface="BIZ UDPGothic"/>
                <a:ea typeface="BIZ UDPGothic"/>
                <a:cs typeface="BIZ UDPGothic"/>
                <a:sym typeface="BIZ UDPGothic"/>
              </a:rPr>
              <a:t>大企業にお勤め</a:t>
            </a:r>
            <a:endParaRPr b="0" i="0" sz="1200" u="none" cap="none" strike="noStrike">
              <a:solidFill>
                <a:schemeClr val="lt1"/>
              </a:solidFill>
              <a:latin typeface="BIZ UDPGothic"/>
              <a:ea typeface="BIZ UDPGothic"/>
              <a:cs typeface="BIZ UDPGothic"/>
              <a:sym typeface="BIZ UDPGothic"/>
            </a:endParaRPr>
          </a:p>
        </p:txBody>
      </p:sp>
      <p:sp>
        <p:nvSpPr>
          <p:cNvPr id="366" name="Google Shape;366;p14"/>
          <p:cNvSpPr txBox="1"/>
          <p:nvPr/>
        </p:nvSpPr>
        <p:spPr>
          <a:xfrm>
            <a:off x="221196" y="101835"/>
            <a:ext cx="733307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マジセミのハウスリスト</a:t>
            </a:r>
            <a:endParaRPr b="0" i="0" sz="1400" u="none" cap="none" strike="noStrike">
              <a:solidFill>
                <a:srgbClr val="000000"/>
              </a:solidFill>
              <a:latin typeface="Arial"/>
              <a:ea typeface="Arial"/>
              <a:cs typeface="Arial"/>
              <a:sym typeface="Arial"/>
            </a:endParaRPr>
          </a:p>
        </p:txBody>
      </p:sp>
      <p:sp>
        <p:nvSpPr>
          <p:cNvPr id="367" name="Google Shape;367;p14"/>
          <p:cNvSpPr txBox="1"/>
          <p:nvPr/>
        </p:nvSpPr>
        <p:spPr>
          <a:xfrm>
            <a:off x="8961472" y="3283422"/>
            <a:ext cx="311413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ハウスリスト内訳</a:t>
            </a:r>
            <a:endParaRPr b="0" i="0" sz="1400" u="none" cap="none" strike="noStrike">
              <a:solidFill>
                <a:srgbClr val="000000"/>
              </a:solidFill>
              <a:latin typeface="BIZ UDPGothic"/>
              <a:ea typeface="BIZ UDPGothic"/>
              <a:cs typeface="BIZ UDPGothic"/>
              <a:sym typeface="BIZ UDPGothic"/>
            </a:endParaRPr>
          </a:p>
        </p:txBody>
      </p:sp>
      <p:sp>
        <p:nvSpPr>
          <p:cNvPr id="368" name="Google Shape;368;p1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14"/>
          <p:cNvPicPr preferRelativeResize="0"/>
          <p:nvPr/>
        </p:nvPicPr>
        <p:blipFill rotWithShape="1">
          <a:blip r:embed="rId3">
            <a:alphaModFix/>
          </a:blip>
          <a:srcRect b="0" l="0" r="0" t="0"/>
          <a:stretch/>
        </p:blipFill>
        <p:spPr>
          <a:xfrm>
            <a:off x="3985819" y="40700"/>
            <a:ext cx="7984981" cy="6817299"/>
          </a:xfrm>
          <a:prstGeom prst="rect">
            <a:avLst/>
          </a:prstGeom>
          <a:noFill/>
          <a:ln>
            <a:noFill/>
          </a:ln>
        </p:spPr>
      </p:pic>
      <p:sp>
        <p:nvSpPr>
          <p:cNvPr id="370" name="Google Shape;370;p14"/>
          <p:cNvSpPr/>
          <p:nvPr/>
        </p:nvSpPr>
        <p:spPr>
          <a:xfrm>
            <a:off x="9439100" y="4598106"/>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役 職</a:t>
            </a:r>
            <a:endParaRPr b="1" i="0" sz="1800" u="none" cap="none" strike="noStrike">
              <a:solidFill>
                <a:schemeClr val="accent4"/>
              </a:solidFill>
              <a:latin typeface="BIZ UDPGothic"/>
              <a:ea typeface="BIZ UDPGothic"/>
              <a:cs typeface="BIZ UDPGothic"/>
              <a:sym typeface="BIZ UDPGothic"/>
            </a:endParaRPr>
          </a:p>
        </p:txBody>
      </p:sp>
      <p:sp>
        <p:nvSpPr>
          <p:cNvPr id="371" name="Google Shape;371;p14"/>
          <p:cNvSpPr/>
          <p:nvPr/>
        </p:nvSpPr>
        <p:spPr>
          <a:xfrm>
            <a:off x="9439084" y="1217247"/>
            <a:ext cx="1173300" cy="1173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企業</a:t>
            </a:r>
            <a:endParaRPr b="1"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規模</a:t>
            </a:r>
            <a:endParaRPr b="1" i="0" sz="1800" u="none" cap="none" strike="noStrike">
              <a:solidFill>
                <a:schemeClr val="accent4"/>
              </a:solidFill>
              <a:latin typeface="BIZ UDPGothic"/>
              <a:ea typeface="BIZ UDPGothic"/>
              <a:cs typeface="BIZ UDPGothic"/>
              <a:sym typeface="BIZ UDPGothic"/>
            </a:endParaRPr>
          </a:p>
        </p:txBody>
      </p:sp>
      <p:sp>
        <p:nvSpPr>
          <p:cNvPr id="372" name="Google Shape;372;p1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373" name="Google Shape;373;p14"/>
          <p:cNvSpPr/>
          <p:nvPr/>
        </p:nvSpPr>
        <p:spPr>
          <a:xfrm>
            <a:off x="474104" y="3762932"/>
            <a:ext cx="4690118" cy="2843629"/>
          </a:xfrm>
          <a:prstGeom prst="roundRect">
            <a:avLst>
              <a:gd fmla="val 0" name="adj"/>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マジセミでは、より貴社の商品・サービスにマッチした方にウェビナーにご参加いただくために、メール等で集客をする際に、属性指定（セグメント）をする方式ではなく、</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ウェビナーのテーマ設定</a:t>
            </a:r>
            <a:r>
              <a:rPr b="1" i="0" lang="ja-JP" sz="1600" u="sng" cap="none" strike="noStrike">
                <a:solidFill>
                  <a:schemeClr val="accent4"/>
                </a:solidFill>
                <a:latin typeface="BIZ UDPGothic"/>
                <a:ea typeface="BIZ UDPGothic"/>
                <a:cs typeface="BIZ UDPGothic"/>
                <a:sym typeface="BIZ UDPGothic"/>
              </a:rPr>
              <a:t>（タイトル、告知文）</a:t>
            </a:r>
            <a:r>
              <a:rPr b="1" i="0" lang="ja-JP" sz="1800" u="sng" cap="none" strike="noStrike">
                <a:solidFill>
                  <a:schemeClr val="accent4"/>
                </a:solidFill>
                <a:latin typeface="BIZ UDPGothic"/>
                <a:ea typeface="BIZ UDPGothic"/>
                <a:cs typeface="BIZ UDPGothic"/>
                <a:sym typeface="BIZ UDPGothic"/>
              </a:rPr>
              <a:t>を、</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1" i="0" lang="ja-JP" sz="1800" u="sng" cap="none" strike="noStrike">
                <a:solidFill>
                  <a:schemeClr val="accent4"/>
                </a:solidFill>
                <a:latin typeface="BIZ UDPGothic"/>
                <a:ea typeface="BIZ UDPGothic"/>
                <a:cs typeface="BIZ UDPGothic"/>
                <a:sym typeface="BIZ UDPGothic"/>
              </a:rPr>
              <a:t>マジセミ側で設計させていただくことで、</a:t>
            </a:r>
            <a:endParaRPr b="1" i="0" sz="1800" u="sng"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1"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貴社のターゲットの割合を増やす方式を採用しております。</a:t>
            </a:r>
            <a:endParaRPr b="0" i="0" sz="14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t/>
            </a:r>
            <a:endParaRPr b="0" i="0" sz="800" u="none" cap="none" strike="noStrike">
              <a:solidFill>
                <a:schemeClr val="accent4"/>
              </a:solidFill>
              <a:latin typeface="BIZ UDPGothic"/>
              <a:ea typeface="BIZ UDPGothic"/>
              <a:cs typeface="BIZ UDPGothic"/>
              <a:sym typeface="BIZ UDPGothic"/>
            </a:endParaRPr>
          </a:p>
          <a:p>
            <a:pPr indent="0" lvl="2" marL="0" marR="0" rtl="0" algn="l">
              <a:lnSpc>
                <a:spcPct val="10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メール配信も全件に送付するのではなく、設定したテーマに関心が高い方を優先して配信しております。</a:t>
            </a:r>
            <a:endParaRPr b="0" i="0" sz="1400" u="none" cap="none" strike="noStrike">
              <a:solidFill>
                <a:srgbClr val="000000"/>
              </a:solidFill>
              <a:latin typeface="BIZ UDPGothic"/>
              <a:ea typeface="BIZ UDPGothic"/>
              <a:cs typeface="BIZ UDPGothic"/>
              <a:sym typeface="BIZ UDPGothic"/>
            </a:endParaRPr>
          </a:p>
        </p:txBody>
      </p:sp>
      <p:sp>
        <p:nvSpPr>
          <p:cNvPr id="374" name="Google Shape;374;p14"/>
          <p:cNvSpPr/>
          <p:nvPr/>
        </p:nvSpPr>
        <p:spPr>
          <a:xfrm>
            <a:off x="605940" y="634741"/>
            <a:ext cx="5610408" cy="1338564"/>
          </a:xfrm>
          <a:prstGeom prst="roundRect">
            <a:avLst>
              <a:gd fmla="val 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マジセミのリストは、</a:t>
            </a:r>
            <a:endParaRPr b="1" i="0" sz="2700" u="none" cap="none" strike="noStrike">
              <a:solidFill>
                <a:srgbClr val="4F7CE6"/>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700"/>
              <a:buFont typeface="Arial"/>
              <a:buNone/>
            </a:pPr>
            <a:r>
              <a:rPr b="1" i="0" lang="ja-JP" sz="2700" u="none" cap="none" strike="noStrike">
                <a:solidFill>
                  <a:srgbClr val="4F7CE6"/>
                </a:solidFill>
                <a:latin typeface="BIZ UDPGothic"/>
                <a:ea typeface="BIZ UDPGothic"/>
                <a:cs typeface="BIZ UDPGothic"/>
                <a:sym typeface="BIZ UDPGothic"/>
              </a:rPr>
              <a:t>以下の属性にほぼ特化しています。</a:t>
            </a:r>
            <a:endParaRPr b="1" i="0" sz="2700" u="none" cap="none" strike="noStrike">
              <a:solidFill>
                <a:srgbClr val="4F7CE6"/>
              </a:solidFill>
              <a:latin typeface="BIZ UDPGothic"/>
              <a:ea typeface="BIZ UDPGothic"/>
              <a:cs typeface="BIZ UDPGothic"/>
              <a:sym typeface="BIZ UDPGothic"/>
            </a:endParaRPr>
          </a:p>
        </p:txBody>
      </p:sp>
      <p:sp>
        <p:nvSpPr>
          <p:cNvPr id="375" name="Google Shape;375;p14"/>
          <p:cNvSpPr/>
          <p:nvPr/>
        </p:nvSpPr>
        <p:spPr>
          <a:xfrm>
            <a:off x="6337974" y="2755213"/>
            <a:ext cx="1542600" cy="154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職種</a:t>
            </a:r>
            <a:endParaRPr b="1" i="0" sz="1800" u="none" cap="none" strike="noStrike">
              <a:solidFill>
                <a:schemeClr val="accent4"/>
              </a:solidFill>
              <a:latin typeface="BIZ UDPGothic"/>
              <a:ea typeface="BIZ UDPGothic"/>
              <a:cs typeface="BIZ UDPGothic"/>
              <a:sym typeface="BIZ UDPGothic"/>
            </a:endParaRPr>
          </a:p>
        </p:txBody>
      </p:sp>
      <p:sp>
        <p:nvSpPr>
          <p:cNvPr id="376" name="Google Shape;376;p14"/>
          <p:cNvSpPr/>
          <p:nvPr/>
        </p:nvSpPr>
        <p:spPr>
          <a:xfrm>
            <a:off x="474104" y="935613"/>
            <a:ext cx="115018" cy="756000"/>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14"/>
          <p:cNvSpPr/>
          <p:nvPr/>
        </p:nvSpPr>
        <p:spPr>
          <a:xfrm>
            <a:off x="20417" y="1704044"/>
            <a:ext cx="5127525" cy="1391023"/>
          </a:xfrm>
          <a:prstGeom prst="roundRect">
            <a:avLst>
              <a:gd fmla="val 0" name="adj"/>
            </a:avLst>
          </a:prstGeom>
          <a:noFill/>
          <a:ln>
            <a:noFill/>
          </a:ln>
        </p:spPr>
        <p:txBody>
          <a:bodyPr anchorCtr="0" anchor="ctr" bIns="45700" lIns="91425" spcFirstLastPara="1" rIns="91425" wrap="square" tIns="45700">
            <a:noAutofit/>
          </a:bodyPr>
          <a:lstStyle/>
          <a:p>
            <a:pPr indent="-342900" lvl="0" marL="720000" marR="0" rtl="0" algn="l">
              <a:lnSpc>
                <a:spcPct val="100000"/>
              </a:lnSpc>
              <a:spcBef>
                <a:spcPts val="120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情報システム部門、DX関連部門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セキュリティ部門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製造業 × 生産・製造部門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全業種 × バックオフィス部門</a:t>
            </a:r>
            <a:endParaRPr b="0" i="0" sz="1800" u="none" cap="none" strike="noStrike">
              <a:solidFill>
                <a:schemeClr val="accent4"/>
              </a:solidFill>
              <a:latin typeface="BIZ UDPGothic"/>
              <a:ea typeface="BIZ UDPGothic"/>
              <a:cs typeface="BIZ UDPGothic"/>
              <a:sym typeface="BIZ UDPGothic"/>
            </a:endParaRPr>
          </a:p>
          <a:p>
            <a:pPr indent="-342900" lvl="0" marL="720000" marR="0" rtl="0" algn="l">
              <a:lnSpc>
                <a:spcPct val="100000"/>
              </a:lnSpc>
              <a:spcBef>
                <a:spcPts val="0"/>
              </a:spcBef>
              <a:spcAft>
                <a:spcPts val="0"/>
              </a:spcAft>
              <a:buClr>
                <a:schemeClr val="accent4"/>
              </a:buClr>
              <a:buSzPts val="2000"/>
              <a:buFont typeface="BIZ UDPGothic"/>
              <a:buChar char="•"/>
            </a:pPr>
            <a:r>
              <a:rPr b="0" i="0" lang="ja-JP" sz="1800" u="none" cap="none" strike="noStrike">
                <a:solidFill>
                  <a:schemeClr val="accent4"/>
                </a:solidFill>
                <a:latin typeface="BIZ UDPGothic"/>
                <a:ea typeface="BIZ UDPGothic"/>
                <a:cs typeface="BIZ UDPGothic"/>
                <a:sym typeface="BIZ UDPGothic"/>
              </a:rPr>
              <a:t>IT企業 × 全職種</a:t>
            </a:r>
            <a:endParaRPr b="0" i="0" sz="1800" u="none" cap="none" strike="noStrike">
              <a:solidFill>
                <a:schemeClr val="accent4"/>
              </a:solidFill>
              <a:latin typeface="BIZ UDPGothic"/>
              <a:ea typeface="BIZ UDPGothic"/>
              <a:cs typeface="BIZ UDPGothic"/>
              <a:sym typeface="BIZ UDPGothic"/>
            </a:endParaRPr>
          </a:p>
        </p:txBody>
      </p:sp>
      <p:sp>
        <p:nvSpPr>
          <p:cNvPr id="378" name="Google Shape;378;p14"/>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379" name="Google Shape;379;p14"/>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15"/>
          <p:cNvCxnSpPr/>
          <p:nvPr/>
        </p:nvCxnSpPr>
        <p:spPr>
          <a:xfrm>
            <a:off x="5305335" y="4629612"/>
            <a:ext cx="2672319" cy="1055964"/>
          </a:xfrm>
          <a:prstGeom prst="straightConnector1">
            <a:avLst/>
          </a:prstGeom>
          <a:noFill/>
          <a:ln cap="flat" cmpd="sng" w="25400">
            <a:solidFill>
              <a:srgbClr val="A5A5A5"/>
            </a:solidFill>
            <a:prstDash val="dot"/>
            <a:miter lim="800000"/>
            <a:headEnd len="sm" w="sm" type="none"/>
            <a:tailEnd len="med" w="med" type="triangle"/>
          </a:ln>
        </p:spPr>
      </p:cxnSp>
      <p:sp>
        <p:nvSpPr>
          <p:cNvPr id="386" name="Google Shape;386;p15"/>
          <p:cNvSpPr/>
          <p:nvPr/>
        </p:nvSpPr>
        <p:spPr>
          <a:xfrm>
            <a:off x="350875" y="1618778"/>
            <a:ext cx="3717600" cy="586551"/>
          </a:xfrm>
          <a:prstGeom prst="chevron">
            <a:avLst>
              <a:gd fmla="val 46135" name="adj"/>
            </a:avLst>
          </a:prstGeom>
          <a:gradFill>
            <a:gsLst>
              <a:gs pos="0">
                <a:srgbClr val="C3D2F7"/>
              </a:gs>
              <a:gs pos="100000">
                <a:srgbClr val="88A8E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5"/>
          <p:cNvSpPr/>
          <p:nvPr/>
        </p:nvSpPr>
        <p:spPr>
          <a:xfrm>
            <a:off x="3853475" y="1618778"/>
            <a:ext cx="5230650" cy="586551"/>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8" name="Google Shape;388;p15"/>
          <p:cNvSpPr/>
          <p:nvPr/>
        </p:nvSpPr>
        <p:spPr>
          <a:xfrm>
            <a:off x="8857193" y="1618793"/>
            <a:ext cx="2920651" cy="586521"/>
          </a:xfrm>
          <a:prstGeom prst="chevron">
            <a:avLst>
              <a:gd fmla="val 46135" name="adj"/>
            </a:avLst>
          </a:prstGeom>
          <a:gradFill>
            <a:gsLst>
              <a:gs pos="0">
                <a:srgbClr val="4F7CE6"/>
              </a:gs>
              <a:gs pos="100000">
                <a:srgbClr val="102F7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89" name="Google Shape;389;p15"/>
          <p:cNvCxnSpPr/>
          <p:nvPr/>
        </p:nvCxnSpPr>
        <p:spPr>
          <a:xfrm flipH="1" rot="10800000">
            <a:off x="2108140" y="3690406"/>
            <a:ext cx="908396" cy="4795"/>
          </a:xfrm>
          <a:prstGeom prst="straightConnector1">
            <a:avLst/>
          </a:prstGeom>
          <a:noFill/>
          <a:ln cap="flat" cmpd="sng" w="25400">
            <a:solidFill>
              <a:schemeClr val="accent4"/>
            </a:solidFill>
            <a:prstDash val="dot"/>
            <a:miter lim="800000"/>
            <a:headEnd len="sm" w="sm" type="none"/>
            <a:tailEnd len="sm" w="sm" type="none"/>
          </a:ln>
        </p:spPr>
      </p:cxnSp>
      <p:sp>
        <p:nvSpPr>
          <p:cNvPr id="390" name="Google Shape;390;p15"/>
          <p:cNvSpPr txBox="1"/>
          <p:nvPr/>
        </p:nvSpPr>
        <p:spPr>
          <a:xfrm>
            <a:off x="1200082" y="1681221"/>
            <a:ext cx="184119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リード獲得</a:t>
            </a:r>
            <a:endParaRPr b="0" i="0" sz="1400" u="none" cap="none" strike="noStrike">
              <a:solidFill>
                <a:srgbClr val="000000"/>
              </a:solidFill>
              <a:latin typeface="BIZ UDPGothic"/>
              <a:ea typeface="BIZ UDPGothic"/>
              <a:cs typeface="BIZ UDPGothic"/>
              <a:sym typeface="BIZ UDPGothic"/>
            </a:endParaRPr>
          </a:p>
        </p:txBody>
      </p:sp>
      <p:cxnSp>
        <p:nvCxnSpPr>
          <p:cNvPr id="391" name="Google Shape;391;p15"/>
          <p:cNvCxnSpPr/>
          <p:nvPr/>
        </p:nvCxnSpPr>
        <p:spPr>
          <a:xfrm>
            <a:off x="8525767" y="2845056"/>
            <a:ext cx="810703" cy="0"/>
          </a:xfrm>
          <a:prstGeom prst="straightConnector1">
            <a:avLst/>
          </a:prstGeom>
          <a:noFill/>
          <a:ln cap="flat" cmpd="sng" w="25400">
            <a:solidFill>
              <a:schemeClr val="accent4"/>
            </a:solidFill>
            <a:prstDash val="dot"/>
            <a:miter lim="800000"/>
            <a:headEnd len="sm" w="sm" type="none"/>
            <a:tailEnd len="med" w="med" type="triangle"/>
          </a:ln>
        </p:spPr>
      </p:cxnSp>
      <p:sp>
        <p:nvSpPr>
          <p:cNvPr id="392" name="Google Shape;392;p15"/>
          <p:cNvSpPr txBox="1"/>
          <p:nvPr/>
        </p:nvSpPr>
        <p:spPr>
          <a:xfrm>
            <a:off x="4744883" y="1681221"/>
            <a:ext cx="32327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ナーチャリング・商談</a:t>
            </a:r>
            <a:endParaRPr b="0" i="0" sz="1400" u="none" cap="none" strike="noStrike">
              <a:solidFill>
                <a:srgbClr val="000000"/>
              </a:solidFill>
              <a:latin typeface="BIZ UDPGothic"/>
              <a:ea typeface="BIZ UDPGothic"/>
              <a:cs typeface="BIZ UDPGothic"/>
              <a:sym typeface="BIZ UDPGothic"/>
            </a:endParaRPr>
          </a:p>
        </p:txBody>
      </p:sp>
      <p:sp>
        <p:nvSpPr>
          <p:cNvPr id="393" name="Google Shape;393;p15"/>
          <p:cNvSpPr txBox="1"/>
          <p:nvPr/>
        </p:nvSpPr>
        <p:spPr>
          <a:xfrm>
            <a:off x="9396921" y="1681221"/>
            <a:ext cx="1841195"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契 約</a:t>
            </a:r>
            <a:endParaRPr b="0" i="0" sz="1400" u="none" cap="none" strike="noStrike">
              <a:solidFill>
                <a:srgbClr val="000000"/>
              </a:solidFill>
              <a:latin typeface="BIZ UDPGothic"/>
              <a:ea typeface="BIZ UDPGothic"/>
              <a:cs typeface="BIZ UDPGothic"/>
              <a:sym typeface="BIZ UDPGothic"/>
            </a:endParaRPr>
          </a:p>
        </p:txBody>
      </p:sp>
      <p:sp>
        <p:nvSpPr>
          <p:cNvPr id="394" name="Google Shape;394;p15"/>
          <p:cNvSpPr txBox="1"/>
          <p:nvPr/>
        </p:nvSpPr>
        <p:spPr>
          <a:xfrm>
            <a:off x="8157764" y="6503249"/>
            <a:ext cx="1984578"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（SiriusDecision社調査）</a:t>
            </a:r>
            <a:endParaRPr b="0" i="0" sz="1400" u="none" cap="none" strike="noStrike">
              <a:solidFill>
                <a:srgbClr val="000000"/>
              </a:solidFill>
              <a:latin typeface="Arial"/>
              <a:ea typeface="Arial"/>
              <a:cs typeface="Arial"/>
              <a:sym typeface="Arial"/>
            </a:endParaRPr>
          </a:p>
        </p:txBody>
      </p:sp>
      <p:cxnSp>
        <p:nvCxnSpPr>
          <p:cNvPr id="395" name="Google Shape;395;p1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396" name="Google Shape;396;p1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15"/>
          <p:cNvCxnSpPr/>
          <p:nvPr/>
        </p:nvCxnSpPr>
        <p:spPr>
          <a:xfrm>
            <a:off x="5305335" y="4526271"/>
            <a:ext cx="4028293" cy="0"/>
          </a:xfrm>
          <a:prstGeom prst="straightConnector1">
            <a:avLst/>
          </a:prstGeom>
          <a:noFill/>
          <a:ln cap="flat" cmpd="sng" w="25400">
            <a:solidFill>
              <a:schemeClr val="accent4"/>
            </a:solidFill>
            <a:prstDash val="dot"/>
            <a:miter lim="800000"/>
            <a:headEnd len="sm" w="sm" type="none"/>
            <a:tailEnd len="med" w="med" type="triangle"/>
          </a:ln>
        </p:spPr>
      </p:cxnSp>
      <p:cxnSp>
        <p:nvCxnSpPr>
          <p:cNvPr id="398" name="Google Shape;398;p15"/>
          <p:cNvCxnSpPr/>
          <p:nvPr/>
        </p:nvCxnSpPr>
        <p:spPr>
          <a:xfrm rot="10800000">
            <a:off x="3020432" y="2868369"/>
            <a:ext cx="0" cy="1640385"/>
          </a:xfrm>
          <a:prstGeom prst="straightConnector1">
            <a:avLst/>
          </a:prstGeom>
          <a:noFill/>
          <a:ln cap="flat" cmpd="sng" w="25400">
            <a:solidFill>
              <a:schemeClr val="accent4"/>
            </a:solidFill>
            <a:prstDash val="dot"/>
            <a:miter lim="800000"/>
            <a:headEnd len="sm" w="sm" type="none"/>
            <a:tailEnd len="sm" w="sm" type="none"/>
          </a:ln>
        </p:spPr>
      </p:cxnSp>
      <p:cxnSp>
        <p:nvCxnSpPr>
          <p:cNvPr id="399" name="Google Shape;399;p15"/>
          <p:cNvCxnSpPr/>
          <p:nvPr/>
        </p:nvCxnSpPr>
        <p:spPr>
          <a:xfrm flipH="1" rot="10800000">
            <a:off x="3016536" y="2853329"/>
            <a:ext cx="3827724" cy="16814"/>
          </a:xfrm>
          <a:prstGeom prst="straightConnector1">
            <a:avLst/>
          </a:prstGeom>
          <a:noFill/>
          <a:ln cap="flat" cmpd="sng" w="25400">
            <a:solidFill>
              <a:schemeClr val="accent4"/>
            </a:solidFill>
            <a:prstDash val="dot"/>
            <a:miter lim="800000"/>
            <a:headEnd len="sm" w="sm" type="none"/>
            <a:tailEnd len="med" w="med" type="triangle"/>
          </a:ln>
        </p:spPr>
      </p:cxnSp>
      <p:cxnSp>
        <p:nvCxnSpPr>
          <p:cNvPr id="400" name="Google Shape;400;p15"/>
          <p:cNvCxnSpPr/>
          <p:nvPr/>
        </p:nvCxnSpPr>
        <p:spPr>
          <a:xfrm>
            <a:off x="3020432" y="4508754"/>
            <a:ext cx="1177819" cy="0"/>
          </a:xfrm>
          <a:prstGeom prst="straightConnector1">
            <a:avLst/>
          </a:prstGeom>
          <a:noFill/>
          <a:ln cap="flat" cmpd="sng" w="25400">
            <a:solidFill>
              <a:schemeClr val="accent4"/>
            </a:solidFill>
            <a:prstDash val="dot"/>
            <a:miter lim="800000"/>
            <a:headEnd len="sm" w="sm" type="none"/>
            <a:tailEnd len="med" w="med" type="triangle"/>
          </a:ln>
        </p:spPr>
      </p:cxnSp>
      <p:grpSp>
        <p:nvGrpSpPr>
          <p:cNvPr id="401" name="Google Shape;401;p15"/>
          <p:cNvGrpSpPr/>
          <p:nvPr/>
        </p:nvGrpSpPr>
        <p:grpSpPr>
          <a:xfrm>
            <a:off x="3355678" y="3472232"/>
            <a:ext cx="1949657" cy="1487342"/>
            <a:chOff x="3768071" y="3448601"/>
            <a:chExt cx="1949657" cy="1487342"/>
          </a:xfrm>
        </p:grpSpPr>
        <p:sp>
          <p:nvSpPr>
            <p:cNvPr id="402" name="Google Shape;402;p15"/>
            <p:cNvSpPr/>
            <p:nvPr/>
          </p:nvSpPr>
          <p:spPr>
            <a:xfrm>
              <a:off x="3768071" y="3448601"/>
              <a:ext cx="1949657" cy="1487342"/>
            </a:xfrm>
            <a:prstGeom prst="roundRect">
              <a:avLst>
                <a:gd fmla="val 1149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15"/>
            <p:cNvSpPr txBox="1"/>
            <p:nvPr/>
          </p:nvSpPr>
          <p:spPr>
            <a:xfrm>
              <a:off x="3936208" y="4122282"/>
              <a:ext cx="16133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コールドリード</a:t>
              </a:r>
              <a:endParaRPr b="1" i="0" sz="1600" u="none" cap="none" strike="noStrike">
                <a:solidFill>
                  <a:schemeClr val="lt1"/>
                </a:solidFill>
                <a:latin typeface="BIZ UDPGothic"/>
                <a:ea typeface="BIZ UDPGothic"/>
                <a:cs typeface="BIZ UDPGothic"/>
                <a:sym typeface="BIZ UDPGothic"/>
              </a:endParaRPr>
            </a:p>
          </p:txBody>
        </p:sp>
        <p:sp>
          <p:nvSpPr>
            <p:cNvPr id="404" name="Google Shape;404;p15"/>
            <p:cNvSpPr txBox="1"/>
            <p:nvPr/>
          </p:nvSpPr>
          <p:spPr>
            <a:xfrm>
              <a:off x="4166159" y="4357745"/>
              <a:ext cx="11534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27</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05" name="Google Shape;405;p15"/>
          <p:cNvGrpSpPr/>
          <p:nvPr/>
        </p:nvGrpSpPr>
        <p:grpSpPr>
          <a:xfrm>
            <a:off x="8066612" y="5336367"/>
            <a:ext cx="3404265" cy="1166300"/>
            <a:chOff x="7960282" y="5146366"/>
            <a:chExt cx="3404265" cy="1166300"/>
          </a:xfrm>
        </p:grpSpPr>
        <p:sp>
          <p:nvSpPr>
            <p:cNvPr id="406" name="Google Shape;406;p15"/>
            <p:cNvSpPr/>
            <p:nvPr/>
          </p:nvSpPr>
          <p:spPr>
            <a:xfrm>
              <a:off x="7960282" y="5146366"/>
              <a:ext cx="3404265" cy="1166300"/>
            </a:xfrm>
            <a:prstGeom prst="roundRect">
              <a:avLst>
                <a:gd fmla="val 11912" name="adj"/>
              </a:avLst>
            </a:prstGeom>
            <a:solidFill>
              <a:srgbClr val="102F74"/>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p:txBody>
        </p:sp>
        <p:pic>
          <p:nvPicPr>
            <p:cNvPr descr="図形&#10;&#10;低い精度で自動的に生成された説明" id="407" name="Google Shape;407;p15"/>
            <p:cNvPicPr preferRelativeResize="0"/>
            <p:nvPr/>
          </p:nvPicPr>
          <p:blipFill rotWithShape="1">
            <a:blip r:embed="rId3">
              <a:alphaModFix/>
            </a:blip>
            <a:srcRect b="0" l="0" r="0" t="0"/>
            <a:stretch/>
          </p:blipFill>
          <p:spPr>
            <a:xfrm>
              <a:off x="8332394" y="5684691"/>
              <a:ext cx="544595" cy="485313"/>
            </a:xfrm>
            <a:prstGeom prst="rect">
              <a:avLst/>
            </a:prstGeom>
            <a:noFill/>
            <a:ln>
              <a:noFill/>
            </a:ln>
          </p:spPr>
        </p:pic>
        <p:sp>
          <p:nvSpPr>
            <p:cNvPr id="408" name="Google Shape;408;p15"/>
            <p:cNvSpPr/>
            <p:nvPr/>
          </p:nvSpPr>
          <p:spPr>
            <a:xfrm>
              <a:off x="9185082" y="5246776"/>
              <a:ext cx="2080537" cy="965481"/>
            </a:xfrm>
            <a:prstGeom prst="roundRect">
              <a:avLst>
                <a:gd fmla="val 11521" name="adj"/>
              </a:avLst>
            </a:prstGeom>
            <a:solidFill>
              <a:schemeClr val="l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8割が2年以内に</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競合他社と契約</a:t>
              </a:r>
              <a:endParaRPr b="0" i="0" sz="1800" u="none" cap="none" strike="noStrike">
                <a:solidFill>
                  <a:schemeClr val="accent4"/>
                </a:solidFill>
                <a:latin typeface="BIZ UDPGothic"/>
                <a:ea typeface="BIZ UDPGothic"/>
                <a:cs typeface="BIZ UDPGothic"/>
                <a:sym typeface="BIZ UDPGothic"/>
              </a:endParaRPr>
            </a:p>
          </p:txBody>
        </p:sp>
        <p:sp>
          <p:nvSpPr>
            <p:cNvPr id="409" name="Google Shape;409;p15"/>
            <p:cNvSpPr txBox="1"/>
            <p:nvPr/>
          </p:nvSpPr>
          <p:spPr>
            <a:xfrm>
              <a:off x="8101628" y="5166705"/>
              <a:ext cx="97796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rgbClr val="D8D8D8"/>
                  </a:solidFill>
                  <a:latin typeface="BIZ UDPGothic"/>
                  <a:ea typeface="BIZ UDPGothic"/>
                  <a:cs typeface="BIZ UDPGothic"/>
                  <a:sym typeface="BIZ UDPGothic"/>
                </a:rPr>
                <a:t>21</a:t>
              </a:r>
              <a:r>
                <a:rPr b="0" i="0" lang="ja-JP" sz="1600" u="none" cap="none" strike="noStrike">
                  <a:solidFill>
                    <a:srgbClr val="D8D8D8"/>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nvGrpSpPr>
          <p:cNvPr id="410" name="Google Shape;410;p15"/>
          <p:cNvGrpSpPr/>
          <p:nvPr/>
        </p:nvGrpSpPr>
        <p:grpSpPr>
          <a:xfrm>
            <a:off x="9420754" y="2344699"/>
            <a:ext cx="2039376" cy="2614875"/>
            <a:chOff x="9420754" y="2154698"/>
            <a:chExt cx="2039376" cy="2614875"/>
          </a:xfrm>
        </p:grpSpPr>
        <p:sp>
          <p:nvSpPr>
            <p:cNvPr id="411" name="Google Shape;411;p15"/>
            <p:cNvSpPr/>
            <p:nvPr/>
          </p:nvSpPr>
          <p:spPr>
            <a:xfrm>
              <a:off x="9420754" y="2154698"/>
              <a:ext cx="2039376" cy="1259645"/>
            </a:xfrm>
            <a:prstGeom prst="roundRect">
              <a:avLst>
                <a:gd fmla="val 13587"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12" name="Google Shape;412;p15"/>
            <p:cNvSpPr txBox="1"/>
            <p:nvPr/>
          </p:nvSpPr>
          <p:spPr>
            <a:xfrm>
              <a:off x="10421528" y="2492133"/>
              <a:ext cx="88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1</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3" name="Google Shape;413;p15"/>
            <p:cNvGrpSpPr/>
            <p:nvPr/>
          </p:nvGrpSpPr>
          <p:grpSpPr>
            <a:xfrm>
              <a:off x="9420754" y="3509928"/>
              <a:ext cx="2039376" cy="1259645"/>
              <a:chOff x="9420754" y="3581048"/>
              <a:chExt cx="2039376" cy="1259645"/>
            </a:xfrm>
          </p:grpSpPr>
          <p:sp>
            <p:nvSpPr>
              <p:cNvPr id="414" name="Google Shape;414;p15"/>
              <p:cNvSpPr/>
              <p:nvPr/>
            </p:nvSpPr>
            <p:spPr>
              <a:xfrm>
                <a:off x="9420754" y="3581048"/>
                <a:ext cx="2039376" cy="1259645"/>
              </a:xfrm>
              <a:prstGeom prst="roundRect">
                <a:avLst>
                  <a:gd fmla="val 11533" name="adj"/>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pic>
            <p:nvPicPr>
              <p:cNvPr descr="アイコン&#10;&#10;自動的に生成された説明" id="415" name="Google Shape;415;p15"/>
              <p:cNvPicPr preferRelativeResize="0"/>
              <p:nvPr/>
            </p:nvPicPr>
            <p:blipFill rotWithShape="1">
              <a:blip r:embed="rId4">
                <a:alphaModFix/>
              </a:blip>
              <a:srcRect b="0" l="0" r="0" t="0"/>
              <a:stretch/>
            </p:blipFill>
            <p:spPr>
              <a:xfrm>
                <a:off x="9623108" y="4140834"/>
                <a:ext cx="786005" cy="502022"/>
              </a:xfrm>
              <a:prstGeom prst="rect">
                <a:avLst/>
              </a:prstGeom>
              <a:noFill/>
              <a:ln>
                <a:noFill/>
              </a:ln>
            </p:spPr>
          </p:pic>
          <p:sp>
            <p:nvSpPr>
              <p:cNvPr id="416" name="Google Shape;416;p15"/>
              <p:cNvSpPr txBox="1"/>
              <p:nvPr/>
            </p:nvSpPr>
            <p:spPr>
              <a:xfrm>
                <a:off x="10375673" y="3919307"/>
                <a:ext cx="980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ja-JP" sz="3200" u="none" cap="none" strike="noStrike">
                    <a:solidFill>
                      <a:schemeClr val="accent4"/>
                    </a:solidFill>
                    <a:latin typeface="BIZ UDPGothic"/>
                    <a:ea typeface="BIZ UDPGothic"/>
                    <a:cs typeface="BIZ UDPGothic"/>
                    <a:sym typeface="BIZ UDPGothic"/>
                  </a:rPr>
                  <a:t>２１</a:t>
                </a:r>
                <a:r>
                  <a:rPr b="0" i="0" lang="ja-JP" sz="1600" u="none" cap="none" strike="noStrike">
                    <a:solidFill>
                      <a:schemeClr val="accent4"/>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nvGrpSpPr>
              <p:cNvPr id="417" name="Google Shape;417;p15"/>
              <p:cNvGrpSpPr/>
              <p:nvPr/>
            </p:nvGrpSpPr>
            <p:grpSpPr>
              <a:xfrm>
                <a:off x="9666141" y="3783896"/>
                <a:ext cx="663260" cy="318015"/>
                <a:chOff x="9474086" y="3831521"/>
                <a:chExt cx="663260" cy="318015"/>
              </a:xfrm>
            </p:grpSpPr>
            <p:sp>
              <p:nvSpPr>
                <p:cNvPr id="418" name="Google Shape;418;p15"/>
                <p:cNvSpPr/>
                <p:nvPr/>
              </p:nvSpPr>
              <p:spPr>
                <a:xfrm>
                  <a:off x="947408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9" name="Google Shape;419;p15"/>
                <p:cNvSpPr/>
                <p:nvPr/>
              </p:nvSpPr>
              <p:spPr>
                <a:xfrm>
                  <a:off x="9672297" y="3831521"/>
                  <a:ext cx="284449" cy="284449"/>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0" name="Google Shape;420;p15"/>
                <p:cNvSpPr/>
                <p:nvPr/>
              </p:nvSpPr>
              <p:spPr>
                <a:xfrm>
                  <a:off x="9948306" y="3960496"/>
                  <a:ext cx="189040" cy="189040"/>
                </a:xfrm>
                <a:prstGeom prst="star5">
                  <a:avLst>
                    <a:gd fmla="val 19098" name="adj"/>
                    <a:gd fmla="val 105146" name="hf"/>
                    <a:gd fmla="val 110557" name="vf"/>
                  </a:avLst>
                </a:prstGeom>
                <a:solidFill>
                  <a:schemeClr val="accen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pic>
          <p:nvPicPr>
            <p:cNvPr descr="アイコン&#10;&#10;自動的に生成された説明" id="421" name="Google Shape;421;p15"/>
            <p:cNvPicPr preferRelativeResize="0"/>
            <p:nvPr/>
          </p:nvPicPr>
          <p:blipFill rotWithShape="1">
            <a:blip r:embed="rId4">
              <a:alphaModFix/>
            </a:blip>
            <a:srcRect b="0" l="0" r="0" t="0"/>
            <a:stretch/>
          </p:blipFill>
          <p:spPr>
            <a:xfrm>
              <a:off x="9623108" y="2703357"/>
              <a:ext cx="786005" cy="502022"/>
            </a:xfrm>
            <a:prstGeom prst="rect">
              <a:avLst/>
            </a:prstGeom>
            <a:noFill/>
            <a:ln>
              <a:noFill/>
            </a:ln>
          </p:spPr>
        </p:pic>
        <p:grpSp>
          <p:nvGrpSpPr>
            <p:cNvPr id="422" name="Google Shape;422;p15"/>
            <p:cNvGrpSpPr/>
            <p:nvPr/>
          </p:nvGrpSpPr>
          <p:grpSpPr>
            <a:xfrm>
              <a:off x="9666141" y="2346419"/>
              <a:ext cx="663260" cy="318015"/>
              <a:chOff x="9474086" y="3831521"/>
              <a:chExt cx="663260" cy="318015"/>
            </a:xfrm>
          </p:grpSpPr>
          <p:sp>
            <p:nvSpPr>
              <p:cNvPr id="423" name="Google Shape;423;p15"/>
              <p:cNvSpPr/>
              <p:nvPr/>
            </p:nvSpPr>
            <p:spPr>
              <a:xfrm>
                <a:off x="947408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5"/>
              <p:cNvSpPr/>
              <p:nvPr/>
            </p:nvSpPr>
            <p:spPr>
              <a:xfrm>
                <a:off x="9672297" y="3831521"/>
                <a:ext cx="284449" cy="284449"/>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sp>
            <p:nvSpPr>
              <p:cNvPr id="425" name="Google Shape;425;p15"/>
              <p:cNvSpPr/>
              <p:nvPr/>
            </p:nvSpPr>
            <p:spPr>
              <a:xfrm>
                <a:off x="9948306" y="3960496"/>
                <a:ext cx="189040" cy="189040"/>
              </a:xfrm>
              <a:prstGeom prst="star5">
                <a:avLst>
                  <a:gd fmla="val 19098" name="adj"/>
                  <a:gd fmla="val 105146" name="hf"/>
                  <a:gd fmla="val 110557" name="vf"/>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02F74"/>
                  </a:solidFill>
                  <a:latin typeface="Arial"/>
                  <a:ea typeface="Arial"/>
                  <a:cs typeface="Arial"/>
                  <a:sym typeface="Arial"/>
                </a:endParaRPr>
              </a:p>
            </p:txBody>
          </p:sp>
        </p:grpSp>
      </p:grpSp>
      <p:sp>
        <p:nvSpPr>
          <p:cNvPr id="426" name="Google Shape;426;p15"/>
          <p:cNvSpPr/>
          <p:nvPr/>
        </p:nvSpPr>
        <p:spPr>
          <a:xfrm>
            <a:off x="2946602" y="3624664"/>
            <a:ext cx="144821" cy="14482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7" name="Google Shape;427;p15"/>
          <p:cNvSpPr/>
          <p:nvPr/>
        </p:nvSpPr>
        <p:spPr>
          <a:xfrm>
            <a:off x="587500" y="5152800"/>
            <a:ext cx="5817600" cy="692400"/>
          </a:xfrm>
          <a:prstGeom prst="roundRect">
            <a:avLst>
              <a:gd fmla="val 16667" name="adj"/>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accent4"/>
                </a:solidFill>
                <a:latin typeface="BIZ UDPGothic"/>
                <a:ea typeface="BIZ UDPGothic"/>
                <a:cs typeface="BIZ UDPGothic"/>
                <a:sym typeface="BIZ UDPGothic"/>
              </a:rPr>
              <a:t>過去参加者も含め繰り返しウェビナーを開催</a:t>
            </a:r>
            <a:endParaRPr b="1" i="0" sz="2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500" u="none" cap="none" strike="noStrike">
                <a:solidFill>
                  <a:schemeClr val="accent4"/>
                </a:solidFill>
                <a:latin typeface="BIZ UDPGothic"/>
                <a:ea typeface="BIZ UDPGothic"/>
                <a:cs typeface="BIZ UDPGothic"/>
                <a:sym typeface="BIZ UDPGothic"/>
              </a:rPr>
              <a:t>することで新規リード獲得とナーチャリングを効率化します。</a:t>
            </a:r>
            <a:endParaRPr b="0" i="0" sz="1100" u="none" cap="none" strike="noStrike">
              <a:solidFill>
                <a:srgbClr val="000000"/>
              </a:solidFill>
              <a:latin typeface="BIZ UDPGothic"/>
              <a:ea typeface="BIZ UDPGothic"/>
              <a:cs typeface="BIZ UDPGothic"/>
              <a:sym typeface="BIZ UDPGothic"/>
            </a:endParaRPr>
          </a:p>
        </p:txBody>
      </p:sp>
      <p:grpSp>
        <p:nvGrpSpPr>
          <p:cNvPr id="428" name="Google Shape;428;p15"/>
          <p:cNvGrpSpPr/>
          <p:nvPr/>
        </p:nvGrpSpPr>
        <p:grpSpPr>
          <a:xfrm>
            <a:off x="631122" y="2348345"/>
            <a:ext cx="1841195" cy="2611230"/>
            <a:chOff x="631122" y="2158344"/>
            <a:chExt cx="1841195" cy="2611230"/>
          </a:xfrm>
        </p:grpSpPr>
        <p:sp>
          <p:nvSpPr>
            <p:cNvPr id="429" name="Google Shape;429;p15"/>
            <p:cNvSpPr/>
            <p:nvPr/>
          </p:nvSpPr>
          <p:spPr>
            <a:xfrm>
              <a:off x="631122" y="2158344"/>
              <a:ext cx="1841195" cy="2611230"/>
            </a:xfrm>
            <a:prstGeom prst="roundRect">
              <a:avLst>
                <a:gd fmla="val 8582"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pic>
          <p:nvPicPr>
            <p:cNvPr descr="アイコン&#10;&#10;自動的に生成された説明" id="430" name="Google Shape;430;p15"/>
            <p:cNvPicPr preferRelativeResize="0"/>
            <p:nvPr/>
          </p:nvPicPr>
          <p:blipFill rotWithShape="1">
            <a:blip r:embed="rId5">
              <a:alphaModFix/>
            </a:blip>
            <a:srcRect b="0" l="0" r="0" t="0"/>
            <a:stretch/>
          </p:blipFill>
          <p:spPr>
            <a:xfrm>
              <a:off x="1076220" y="2497527"/>
              <a:ext cx="957919" cy="1018415"/>
            </a:xfrm>
            <a:prstGeom prst="rect">
              <a:avLst/>
            </a:prstGeom>
            <a:noFill/>
            <a:ln>
              <a:noFill/>
            </a:ln>
          </p:spPr>
        </p:pic>
        <p:sp>
          <p:nvSpPr>
            <p:cNvPr id="431" name="Google Shape;431;p15"/>
            <p:cNvSpPr txBox="1"/>
            <p:nvPr/>
          </p:nvSpPr>
          <p:spPr>
            <a:xfrm>
              <a:off x="845236" y="3596226"/>
              <a:ext cx="14130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セミナー開催</a:t>
              </a:r>
              <a:endParaRPr b="1" i="0" sz="1600" u="none" cap="none" strike="noStrike">
                <a:solidFill>
                  <a:schemeClr val="lt1"/>
                </a:solidFill>
                <a:latin typeface="BIZ UDPGothic"/>
                <a:ea typeface="BIZ UDPGothic"/>
                <a:cs typeface="BIZ UDPGothic"/>
                <a:sym typeface="BIZ UDPGothic"/>
              </a:endParaRPr>
            </a:p>
          </p:txBody>
        </p:sp>
        <p:sp>
          <p:nvSpPr>
            <p:cNvPr id="432" name="Google Shape;432;p15"/>
            <p:cNvSpPr txBox="1"/>
            <p:nvPr/>
          </p:nvSpPr>
          <p:spPr>
            <a:xfrm>
              <a:off x="974979" y="3826762"/>
              <a:ext cx="1153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3600" u="none" cap="none" strike="noStrike">
                  <a:solidFill>
                    <a:schemeClr val="lt1"/>
                  </a:solidFill>
                  <a:latin typeface="BIZ UDPGothic"/>
                  <a:ea typeface="BIZ UDPGothic"/>
                  <a:cs typeface="BIZ UDPGothic"/>
                  <a:sym typeface="BIZ UDPGothic"/>
                </a:rPr>
                <a:t>30</a:t>
              </a:r>
              <a:r>
                <a:rPr b="0" i="0" lang="ja-JP" sz="18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sp>
        <p:nvSpPr>
          <p:cNvPr id="433" name="Google Shape;433;p15"/>
          <p:cNvSpPr/>
          <p:nvPr/>
        </p:nvSpPr>
        <p:spPr>
          <a:xfrm>
            <a:off x="2434212" y="3599918"/>
            <a:ext cx="144821" cy="16761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34" name="Google Shape;434;p15"/>
          <p:cNvGrpSpPr/>
          <p:nvPr/>
        </p:nvGrpSpPr>
        <p:grpSpPr>
          <a:xfrm>
            <a:off x="6188696" y="2348344"/>
            <a:ext cx="2348698" cy="2577575"/>
            <a:chOff x="6390458" y="2158343"/>
            <a:chExt cx="2348698" cy="2577575"/>
          </a:xfrm>
        </p:grpSpPr>
        <p:sp>
          <p:nvSpPr>
            <p:cNvPr id="435" name="Google Shape;435;p15"/>
            <p:cNvSpPr/>
            <p:nvPr/>
          </p:nvSpPr>
          <p:spPr>
            <a:xfrm>
              <a:off x="6390458" y="3933144"/>
              <a:ext cx="2348697" cy="802774"/>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A1F4D"/>
                </a:solidFill>
                <a:latin typeface="Arial"/>
                <a:ea typeface="Arial"/>
                <a:cs typeface="Arial"/>
                <a:sym typeface="Arial"/>
              </a:endParaRPr>
            </a:p>
          </p:txBody>
        </p:sp>
        <p:sp>
          <p:nvSpPr>
            <p:cNvPr id="436" name="Google Shape;436;p15"/>
            <p:cNvSpPr txBox="1"/>
            <p:nvPr/>
          </p:nvSpPr>
          <p:spPr>
            <a:xfrm>
              <a:off x="6400084" y="3986012"/>
              <a:ext cx="2339072"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chemeClr val="lt1"/>
                  </a:solidFill>
                  <a:latin typeface="BIZ UDPGothic"/>
                  <a:ea typeface="BIZ UDPGothic"/>
                  <a:cs typeface="BIZ UDPGothic"/>
                  <a:sym typeface="BIZ UDPGothic"/>
                </a:rPr>
                <a:t>繰り返し開催</a:t>
              </a:r>
              <a:endParaRPr b="0"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することが重要！</a:t>
              </a:r>
              <a:endParaRPr b="0" i="0" sz="1400" u="none" cap="none" strike="noStrike">
                <a:solidFill>
                  <a:srgbClr val="000000"/>
                </a:solidFill>
                <a:latin typeface="BIZ UDPGothic"/>
                <a:ea typeface="BIZ UDPGothic"/>
                <a:cs typeface="BIZ UDPGothic"/>
                <a:sym typeface="BIZ UDPGothic"/>
              </a:endParaRPr>
            </a:p>
          </p:txBody>
        </p:sp>
        <p:grpSp>
          <p:nvGrpSpPr>
            <p:cNvPr id="437" name="Google Shape;437;p15"/>
            <p:cNvGrpSpPr/>
            <p:nvPr/>
          </p:nvGrpSpPr>
          <p:grpSpPr>
            <a:xfrm>
              <a:off x="6592497" y="2158343"/>
              <a:ext cx="1933270" cy="1529835"/>
              <a:chOff x="6592497" y="2158343"/>
              <a:chExt cx="1933270" cy="1529835"/>
            </a:xfrm>
          </p:grpSpPr>
          <p:sp>
            <p:nvSpPr>
              <p:cNvPr id="438" name="Google Shape;438;p15"/>
              <p:cNvSpPr/>
              <p:nvPr/>
            </p:nvSpPr>
            <p:spPr>
              <a:xfrm>
                <a:off x="6592497" y="2158343"/>
                <a:ext cx="1933270" cy="1524981"/>
              </a:xfrm>
              <a:prstGeom prst="roundRect">
                <a:avLst>
                  <a:gd fmla="val 7544"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439" name="Google Shape;439;p15"/>
              <p:cNvSpPr txBox="1"/>
              <p:nvPr/>
            </p:nvSpPr>
            <p:spPr>
              <a:xfrm>
                <a:off x="6769160" y="2927848"/>
                <a:ext cx="1579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ホットリード</a:t>
                </a:r>
                <a:endParaRPr b="1" i="0" sz="1600" u="none" cap="none" strike="noStrike">
                  <a:solidFill>
                    <a:schemeClr val="lt1"/>
                  </a:solidFill>
                  <a:latin typeface="BIZ UDPGothic"/>
                  <a:ea typeface="BIZ UDPGothic"/>
                  <a:cs typeface="BIZ UDPGothic"/>
                  <a:sym typeface="BIZ UDPGothic"/>
                </a:endParaRPr>
              </a:p>
            </p:txBody>
          </p:sp>
          <p:sp>
            <p:nvSpPr>
              <p:cNvPr id="440" name="Google Shape;440;p15"/>
              <p:cNvSpPr txBox="1"/>
              <p:nvPr/>
            </p:nvSpPr>
            <p:spPr>
              <a:xfrm>
                <a:off x="7169234" y="3164978"/>
                <a:ext cx="77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ja-JP" sz="2800" u="none" cap="none" strike="noStrike">
                    <a:solidFill>
                      <a:schemeClr val="lt1"/>
                    </a:solidFill>
                    <a:latin typeface="BIZ UDPGothic"/>
                    <a:ea typeface="BIZ UDPGothic"/>
                    <a:cs typeface="BIZ UDPGothic"/>
                    <a:sym typeface="BIZ UDPGothic"/>
                  </a:rPr>
                  <a:t>3</a:t>
                </a:r>
                <a:r>
                  <a:rPr b="0" i="0" lang="ja-JP" sz="1600" u="none" cap="none" strike="noStrike">
                    <a:solidFill>
                      <a:schemeClr val="lt1"/>
                    </a:solidFill>
                    <a:latin typeface="BIZ UDPGothic"/>
                    <a:ea typeface="BIZ UDPGothic"/>
                    <a:cs typeface="BIZ UDPGothic"/>
                    <a:sym typeface="BIZ UDPGothic"/>
                  </a:rPr>
                  <a:t>名</a:t>
                </a:r>
                <a:endParaRPr b="0" i="0" sz="1400" u="none" cap="none" strike="noStrike">
                  <a:solidFill>
                    <a:srgbClr val="000000"/>
                  </a:solidFill>
                  <a:latin typeface="BIZ UDPGothic"/>
                  <a:ea typeface="BIZ UDPGothic"/>
                  <a:cs typeface="BIZ UDPGothic"/>
                  <a:sym typeface="BIZ UDPGothic"/>
                </a:endParaRPr>
              </a:p>
            </p:txBody>
          </p:sp>
        </p:grpSp>
      </p:grpSp>
      <p:sp>
        <p:nvSpPr>
          <p:cNvPr id="441" name="Google Shape;441;p15"/>
          <p:cNvSpPr txBox="1"/>
          <p:nvPr/>
        </p:nvSpPr>
        <p:spPr>
          <a:xfrm rot="1176532">
            <a:off x="6795784" y="5108495"/>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放置すると</a:t>
            </a:r>
            <a:endParaRPr b="0" i="0" sz="1800" u="none" cap="none" strike="noStrike">
              <a:solidFill>
                <a:schemeClr val="accent4"/>
              </a:solidFill>
              <a:latin typeface="BIZ UDPGothic"/>
              <a:ea typeface="BIZ UDPGothic"/>
              <a:cs typeface="BIZ UDPGothic"/>
              <a:sym typeface="BIZ UDPGothic"/>
            </a:endParaRPr>
          </a:p>
        </p:txBody>
      </p:sp>
      <p:pic>
        <p:nvPicPr>
          <p:cNvPr id="442" name="Google Shape;442;p15"/>
          <p:cNvPicPr preferRelativeResize="0"/>
          <p:nvPr/>
        </p:nvPicPr>
        <p:blipFill rotWithShape="1">
          <a:blip r:embed="rId6">
            <a:alphaModFix/>
          </a:blip>
          <a:srcRect b="0" l="0" r="0" t="0"/>
          <a:stretch/>
        </p:blipFill>
        <p:spPr>
          <a:xfrm>
            <a:off x="6968412" y="2419788"/>
            <a:ext cx="789270" cy="731075"/>
          </a:xfrm>
          <a:prstGeom prst="rect">
            <a:avLst/>
          </a:prstGeom>
          <a:noFill/>
          <a:ln>
            <a:noFill/>
          </a:ln>
        </p:spPr>
      </p:pic>
      <p:pic>
        <p:nvPicPr>
          <p:cNvPr id="443" name="Google Shape;443;p15"/>
          <p:cNvPicPr preferRelativeResize="0"/>
          <p:nvPr/>
        </p:nvPicPr>
        <p:blipFill rotWithShape="1">
          <a:blip r:embed="rId7">
            <a:alphaModFix/>
          </a:blip>
          <a:srcRect b="0" l="0" r="0" t="0"/>
          <a:stretch/>
        </p:blipFill>
        <p:spPr>
          <a:xfrm>
            <a:off x="3853475" y="3532851"/>
            <a:ext cx="908375" cy="593701"/>
          </a:xfrm>
          <a:prstGeom prst="rect">
            <a:avLst/>
          </a:prstGeom>
          <a:noFill/>
          <a:ln>
            <a:noFill/>
          </a:ln>
        </p:spPr>
      </p:pic>
      <p:sp>
        <p:nvSpPr>
          <p:cNvPr id="444" name="Google Shape;444;p15"/>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45" name="Google Shape;445;p15"/>
          <p:cNvSpPr txBox="1"/>
          <p:nvPr/>
        </p:nvSpPr>
        <p:spPr>
          <a:xfrm>
            <a:off x="252547" y="763664"/>
            <a:ext cx="11776053"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コールドリードの価値とウェビナーを繰り返す事の重要性</a:t>
            </a:r>
            <a:endParaRPr b="0" i="0" sz="1400" u="none" cap="none" strike="noStrike">
              <a:solidFill>
                <a:srgbClr val="000000"/>
              </a:solidFill>
              <a:latin typeface="Arial"/>
              <a:ea typeface="Arial"/>
              <a:cs typeface="Arial"/>
              <a:sym typeface="Arial"/>
            </a:endParaRPr>
          </a:p>
        </p:txBody>
      </p:sp>
      <p:sp>
        <p:nvSpPr>
          <p:cNvPr id="446" name="Google Shape;446;p15"/>
          <p:cNvSpPr txBox="1"/>
          <p:nvPr/>
        </p:nvSpPr>
        <p:spPr>
          <a:xfrm>
            <a:off x="221196" y="101779"/>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なぜ、ウェビナーを開催する必要があるのか？</a:t>
            </a:r>
            <a:endParaRPr b="0" i="0" sz="1400" u="none" cap="none" strike="noStrike">
              <a:solidFill>
                <a:srgbClr val="000000"/>
              </a:solidFill>
              <a:latin typeface="Arial"/>
              <a:ea typeface="Arial"/>
              <a:cs typeface="Arial"/>
              <a:sym typeface="Arial"/>
            </a:endParaRPr>
          </a:p>
        </p:txBody>
      </p:sp>
      <p:sp>
        <p:nvSpPr>
          <p:cNvPr id="447" name="Google Shape;447;p1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448" name="Google Shape;448;p15"/>
          <p:cNvSpPr/>
          <p:nvPr/>
        </p:nvSpPr>
        <p:spPr>
          <a:xfrm>
            <a:off x="587500" y="5934475"/>
            <a:ext cx="5796600" cy="619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マジセミが過去参加者に対して長期フォローを実施し、</a:t>
            </a:r>
            <a:endParaRPr b="0" i="0" sz="1600" u="none" cap="none" strike="noStrike">
              <a:solidFill>
                <a:schemeClr val="accent2"/>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0" i="0" lang="ja-JP" sz="1600" u="none" cap="none" strike="noStrike">
                <a:solidFill>
                  <a:schemeClr val="accent2"/>
                </a:solidFill>
                <a:latin typeface="BIZ UDPGothic"/>
                <a:ea typeface="BIZ UDPGothic"/>
                <a:cs typeface="BIZ UDPGothic"/>
                <a:sym typeface="BIZ UDPGothic"/>
              </a:rPr>
              <a:t>アポ獲得を代行する「マジフォロプラス」も提供しています。</a:t>
            </a:r>
            <a:endParaRPr b="0" i="0" sz="800" u="none" cap="none" strike="noStrike">
              <a:solidFill>
                <a:schemeClr val="accent2"/>
              </a:solidFill>
              <a:latin typeface="BIZ UDPGothic"/>
              <a:ea typeface="BIZ UDPGothic"/>
              <a:cs typeface="BIZ UDPGothic"/>
              <a:sym typeface="BIZ UDPGothic"/>
            </a:endParaRPr>
          </a:p>
        </p:txBody>
      </p:sp>
      <p:sp>
        <p:nvSpPr>
          <p:cNvPr id="449" name="Google Shape;449;p15"/>
          <p:cNvSpPr/>
          <p:nvPr/>
        </p:nvSpPr>
        <p:spPr>
          <a:xfrm rot="10800000">
            <a:off x="6598948" y="5604602"/>
            <a:ext cx="913200" cy="626100"/>
          </a:xfrm>
          <a:prstGeom prst="rightArrow">
            <a:avLst>
              <a:gd fmla="val 50000" name="adj1"/>
              <a:gd fmla="val 50000" name="adj2"/>
            </a:avLst>
          </a:prstGeom>
          <a:solidFill>
            <a:srgbClr val="163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eiryo"/>
              <a:ea typeface="Meiryo"/>
              <a:cs typeface="Meiryo"/>
              <a:sym typeface="Meiryo"/>
            </a:endParaRPr>
          </a:p>
        </p:txBody>
      </p:sp>
      <p:sp>
        <p:nvSpPr>
          <p:cNvPr id="450" name="Google Shape;450;p15"/>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451" name="Google Shape;451;p15"/>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6"/>
          <p:cNvSpPr/>
          <p:nvPr/>
        </p:nvSpPr>
        <p:spPr>
          <a:xfrm>
            <a:off x="4539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58" name="Google Shape;458;p16"/>
          <p:cNvSpPr/>
          <p:nvPr/>
        </p:nvSpPr>
        <p:spPr>
          <a:xfrm>
            <a:off x="8857788" y="3505772"/>
            <a:ext cx="3051600" cy="305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9" name="Google Shape;459;p16"/>
          <p:cNvGrpSpPr/>
          <p:nvPr/>
        </p:nvGrpSpPr>
        <p:grpSpPr>
          <a:xfrm>
            <a:off x="9082882" y="4093575"/>
            <a:ext cx="2601381" cy="1875963"/>
            <a:chOff x="9170357" y="1304297"/>
            <a:chExt cx="2601381" cy="1875963"/>
          </a:xfrm>
        </p:grpSpPr>
        <p:sp>
          <p:nvSpPr>
            <p:cNvPr id="460" name="Google Shape;460;p16"/>
            <p:cNvSpPr txBox="1"/>
            <p:nvPr/>
          </p:nvSpPr>
          <p:spPr>
            <a:xfrm>
              <a:off x="9170357" y="2164597"/>
              <a:ext cx="260138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当日の講演に</a:t>
              </a:r>
              <a:endParaRPr b="1" i="0" sz="3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000"/>
                <a:buFont typeface="Arial"/>
                <a:buNone/>
              </a:pPr>
              <a:r>
                <a:rPr b="1" i="0" lang="ja-JP" sz="3000" u="none" cap="none" strike="noStrike">
                  <a:solidFill>
                    <a:schemeClr val="lt1"/>
                  </a:solidFill>
                  <a:latin typeface="BIZ UDPGothic"/>
                  <a:ea typeface="BIZ UDPGothic"/>
                  <a:cs typeface="BIZ UDPGothic"/>
                  <a:sym typeface="BIZ UDPGothic"/>
                </a:rPr>
                <a:t>集中できる！</a:t>
              </a:r>
              <a:endParaRPr b="1" i="0" sz="3000" u="none" cap="none" strike="noStrike">
                <a:solidFill>
                  <a:schemeClr val="lt1"/>
                </a:solidFill>
                <a:latin typeface="BIZ UDPGothic"/>
                <a:ea typeface="BIZ UDPGothic"/>
                <a:cs typeface="BIZ UDPGothic"/>
                <a:sym typeface="BIZ UDPGothic"/>
              </a:endParaRPr>
            </a:p>
          </p:txBody>
        </p:sp>
        <p:sp>
          <p:nvSpPr>
            <p:cNvPr id="461" name="Google Shape;461;p16"/>
            <p:cNvSpPr txBox="1"/>
            <p:nvPr/>
          </p:nvSpPr>
          <p:spPr>
            <a:xfrm>
              <a:off x="9211006" y="1304297"/>
              <a:ext cx="252319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ワンストップサービスで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最初から最後まで</a:t>
              </a:r>
              <a:endParaRPr b="0"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lt1"/>
                  </a:solidFill>
                  <a:latin typeface="BIZ UDPGothic"/>
                  <a:ea typeface="BIZ UDPGothic"/>
                  <a:cs typeface="BIZ UDPGothic"/>
                  <a:sym typeface="BIZ UDPGothic"/>
                </a:rPr>
                <a:t>マジセミが代行、だから</a:t>
              </a:r>
              <a:endParaRPr b="0" i="0" sz="1600" u="none" cap="none" strike="noStrike">
                <a:solidFill>
                  <a:schemeClr val="lt1"/>
                </a:solidFill>
                <a:latin typeface="BIZ UDPGothic"/>
                <a:ea typeface="BIZ UDPGothic"/>
                <a:cs typeface="BIZ UDPGothic"/>
                <a:sym typeface="BIZ UDPGothic"/>
              </a:endParaRPr>
            </a:p>
          </p:txBody>
        </p:sp>
      </p:grpSp>
      <p:sp>
        <p:nvSpPr>
          <p:cNvPr id="462" name="Google Shape;462;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63" name="Google Shape;463;p1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464" name="Google Shape;464;p1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p16"/>
          <p:cNvSpPr txBox="1"/>
          <p:nvPr/>
        </p:nvSpPr>
        <p:spPr>
          <a:xfrm>
            <a:off x="221196" y="101835"/>
            <a:ext cx="105230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466" name="Google Shape;466;p16"/>
          <p:cNvSpPr txBox="1"/>
          <p:nvPr/>
        </p:nvSpPr>
        <p:spPr>
          <a:xfrm>
            <a:off x="404948" y="763664"/>
            <a:ext cx="60747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grpSp>
        <p:nvGrpSpPr>
          <p:cNvPr id="467" name="Google Shape;467;p16"/>
          <p:cNvGrpSpPr/>
          <p:nvPr/>
        </p:nvGrpSpPr>
        <p:grpSpPr>
          <a:xfrm>
            <a:off x="8229455" y="2663116"/>
            <a:ext cx="1173600" cy="1304009"/>
            <a:chOff x="7536560" y="1755348"/>
            <a:chExt cx="1173600" cy="1304009"/>
          </a:xfrm>
        </p:grpSpPr>
        <p:sp>
          <p:nvSpPr>
            <p:cNvPr id="468" name="Google Shape;468;p16"/>
            <p:cNvSpPr/>
            <p:nvPr/>
          </p:nvSpPr>
          <p:spPr>
            <a:xfrm>
              <a:off x="7536560"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6"/>
            <p:cNvSpPr txBox="1"/>
            <p:nvPr/>
          </p:nvSpPr>
          <p:spPr>
            <a:xfrm>
              <a:off x="7536560" y="2420847"/>
              <a:ext cx="1173600" cy="6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SEO記事作成</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動画作成</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lt1"/>
                  </a:solidFill>
                  <a:latin typeface="BIZ UDPGothic"/>
                  <a:ea typeface="BIZ UDPGothic"/>
                  <a:cs typeface="BIZ UDPGothic"/>
                  <a:sym typeface="BIZ UDPGothic"/>
                </a:rPr>
                <a:t>（オプション）</a:t>
              </a:r>
              <a:endParaRPr b="0" i="0" sz="1200" u="none" cap="none" strike="noStrike">
                <a:solidFill>
                  <a:srgbClr val="000000"/>
                </a:solidFill>
                <a:latin typeface="BIZ UDPGothic"/>
                <a:ea typeface="BIZ UDPGothic"/>
                <a:cs typeface="BIZ UDPGothic"/>
                <a:sym typeface="BIZ UDPGothic"/>
              </a:endParaRPr>
            </a:p>
          </p:txBody>
        </p:sp>
      </p:grpSp>
      <p:grpSp>
        <p:nvGrpSpPr>
          <p:cNvPr id="470" name="Google Shape;470;p16"/>
          <p:cNvGrpSpPr/>
          <p:nvPr/>
        </p:nvGrpSpPr>
        <p:grpSpPr>
          <a:xfrm>
            <a:off x="4341749" y="2663116"/>
            <a:ext cx="1173587" cy="1304009"/>
            <a:chOff x="4002976" y="1755348"/>
            <a:chExt cx="1173587" cy="1304009"/>
          </a:xfrm>
        </p:grpSpPr>
        <p:sp>
          <p:nvSpPr>
            <p:cNvPr id="471" name="Google Shape;471;p16"/>
            <p:cNvSpPr/>
            <p:nvPr/>
          </p:nvSpPr>
          <p:spPr>
            <a:xfrm>
              <a:off x="4002976"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6"/>
            <p:cNvSpPr txBox="1"/>
            <p:nvPr/>
          </p:nvSpPr>
          <p:spPr>
            <a:xfrm>
              <a:off x="4002976" y="2553212"/>
              <a:ext cx="11735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73" name="Google Shape;473;p16"/>
            <p:cNvPicPr preferRelativeResize="0"/>
            <p:nvPr/>
          </p:nvPicPr>
          <p:blipFill rotWithShape="1">
            <a:blip r:embed="rId3">
              <a:alphaModFix/>
            </a:blip>
            <a:srcRect b="0" l="0" r="0" t="0"/>
            <a:stretch/>
          </p:blipFill>
          <p:spPr>
            <a:xfrm>
              <a:off x="4260531" y="1843787"/>
              <a:ext cx="658476" cy="600916"/>
            </a:xfrm>
            <a:prstGeom prst="rect">
              <a:avLst/>
            </a:prstGeom>
            <a:noFill/>
            <a:ln>
              <a:noFill/>
            </a:ln>
          </p:spPr>
        </p:pic>
      </p:grpSp>
      <p:grpSp>
        <p:nvGrpSpPr>
          <p:cNvPr id="474" name="Google Shape;474;p16"/>
          <p:cNvGrpSpPr/>
          <p:nvPr/>
        </p:nvGrpSpPr>
        <p:grpSpPr>
          <a:xfrm>
            <a:off x="6933553" y="2663116"/>
            <a:ext cx="1193454" cy="1304009"/>
            <a:chOff x="6364131" y="1755348"/>
            <a:chExt cx="1193454" cy="1304009"/>
          </a:xfrm>
        </p:grpSpPr>
        <p:sp>
          <p:nvSpPr>
            <p:cNvPr id="475" name="Google Shape;475;p16"/>
            <p:cNvSpPr/>
            <p:nvPr/>
          </p:nvSpPr>
          <p:spPr>
            <a:xfrm>
              <a:off x="6364131" y="175534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6" name="Google Shape;476;p16"/>
            <p:cNvSpPr txBox="1"/>
            <p:nvPr/>
          </p:nvSpPr>
          <p:spPr>
            <a:xfrm>
              <a:off x="6364131" y="2532892"/>
              <a:ext cx="1193454"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アンケート集計</a:t>
              </a:r>
              <a:endParaRPr b="1"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200" u="none" cap="none" strike="noStrike">
                  <a:solidFill>
                    <a:schemeClr val="lt1"/>
                  </a:solidFill>
                  <a:latin typeface="BIZ UDPGothic"/>
                  <a:ea typeface="BIZ UDPGothic"/>
                  <a:cs typeface="BIZ UDPGothic"/>
                  <a:sym typeface="BIZ UDPGothic"/>
                </a:rPr>
                <a:t>レポート作成</a:t>
              </a:r>
              <a:endParaRPr b="0" i="0" sz="1400" u="none" cap="none" strike="noStrike">
                <a:solidFill>
                  <a:srgbClr val="000000"/>
                </a:solidFill>
                <a:latin typeface="BIZ UDPGothic"/>
                <a:ea typeface="BIZ UDPGothic"/>
                <a:cs typeface="BIZ UDPGothic"/>
                <a:sym typeface="BIZ UDPGothic"/>
              </a:endParaRPr>
            </a:p>
          </p:txBody>
        </p:sp>
      </p:grpSp>
      <p:grpSp>
        <p:nvGrpSpPr>
          <p:cNvPr id="477" name="Google Shape;477;p16"/>
          <p:cNvGrpSpPr/>
          <p:nvPr/>
        </p:nvGrpSpPr>
        <p:grpSpPr>
          <a:xfrm>
            <a:off x="5637651" y="2663116"/>
            <a:ext cx="1173600" cy="1304009"/>
            <a:chOff x="5166360" y="1765508"/>
            <a:chExt cx="1173600" cy="1304009"/>
          </a:xfrm>
        </p:grpSpPr>
        <p:sp>
          <p:nvSpPr>
            <p:cNvPr id="478" name="Google Shape;478;p16"/>
            <p:cNvSpPr/>
            <p:nvPr/>
          </p:nvSpPr>
          <p:spPr>
            <a:xfrm>
              <a:off x="5166360" y="176550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16"/>
            <p:cNvSpPr txBox="1"/>
            <p:nvPr/>
          </p:nvSpPr>
          <p:spPr>
            <a:xfrm>
              <a:off x="5166360" y="2532892"/>
              <a:ext cx="1173600" cy="50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アポ獲得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100" u="none" cap="none" strike="noStrike">
                  <a:solidFill>
                    <a:schemeClr val="lt1"/>
                  </a:solidFill>
                  <a:latin typeface="BIZ UDPGothic"/>
                  <a:ea typeface="BIZ UDPGothic"/>
                  <a:cs typeface="BIZ UDPGothic"/>
                  <a:sym typeface="BIZ UDPGothic"/>
                </a:rPr>
                <a:t>(オプション）</a:t>
              </a:r>
              <a:endParaRPr b="0" i="0" sz="1400" u="none" cap="none" strike="noStrike">
                <a:solidFill>
                  <a:schemeClr val="lt1"/>
                </a:solidFill>
                <a:latin typeface="BIZ UDPGothic"/>
                <a:ea typeface="BIZ UDPGothic"/>
                <a:cs typeface="BIZ UDPGothic"/>
                <a:sym typeface="BIZ UDPGothic"/>
              </a:endParaRPr>
            </a:p>
          </p:txBody>
        </p:sp>
        <p:pic>
          <p:nvPicPr>
            <p:cNvPr descr="アイコン&#10;&#10;自動的に生成された説明" id="480" name="Google Shape;480;p16"/>
            <p:cNvPicPr preferRelativeResize="0"/>
            <p:nvPr/>
          </p:nvPicPr>
          <p:blipFill rotWithShape="1">
            <a:blip r:embed="rId4">
              <a:alphaModFix/>
            </a:blip>
            <a:srcRect b="0" l="0" r="0" t="0"/>
            <a:stretch/>
          </p:blipFill>
          <p:spPr>
            <a:xfrm>
              <a:off x="5509809" y="1902531"/>
              <a:ext cx="486689" cy="538220"/>
            </a:xfrm>
            <a:prstGeom prst="rect">
              <a:avLst/>
            </a:prstGeom>
            <a:noFill/>
            <a:ln>
              <a:noFill/>
            </a:ln>
          </p:spPr>
        </p:pic>
      </p:grpSp>
      <p:grpSp>
        <p:nvGrpSpPr>
          <p:cNvPr id="481" name="Google Shape;481;p16"/>
          <p:cNvGrpSpPr/>
          <p:nvPr/>
        </p:nvGrpSpPr>
        <p:grpSpPr>
          <a:xfrm>
            <a:off x="1749945" y="2663116"/>
            <a:ext cx="1173587" cy="1304009"/>
            <a:chOff x="1614200" y="1775668"/>
            <a:chExt cx="1173587" cy="1304009"/>
          </a:xfrm>
        </p:grpSpPr>
        <p:sp>
          <p:nvSpPr>
            <p:cNvPr id="482" name="Google Shape;482;p16"/>
            <p:cNvSpPr/>
            <p:nvPr/>
          </p:nvSpPr>
          <p:spPr>
            <a:xfrm>
              <a:off x="1614200"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16"/>
            <p:cNvSpPr txBox="1"/>
            <p:nvPr/>
          </p:nvSpPr>
          <p:spPr>
            <a:xfrm>
              <a:off x="1735708" y="2563372"/>
              <a:ext cx="9305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84" name="Google Shape;484;p16"/>
            <p:cNvPicPr preferRelativeResize="0"/>
            <p:nvPr/>
          </p:nvPicPr>
          <p:blipFill rotWithShape="1">
            <a:blip r:embed="rId5">
              <a:alphaModFix/>
            </a:blip>
            <a:srcRect b="0" l="0" r="0" t="0"/>
            <a:stretch/>
          </p:blipFill>
          <p:spPr>
            <a:xfrm>
              <a:off x="1862508" y="1895125"/>
              <a:ext cx="676970" cy="611257"/>
            </a:xfrm>
            <a:prstGeom prst="rect">
              <a:avLst/>
            </a:prstGeom>
            <a:noFill/>
            <a:ln>
              <a:noFill/>
            </a:ln>
          </p:spPr>
        </p:pic>
      </p:grpSp>
      <p:grpSp>
        <p:nvGrpSpPr>
          <p:cNvPr id="485" name="Google Shape;485;p16"/>
          <p:cNvGrpSpPr/>
          <p:nvPr/>
        </p:nvGrpSpPr>
        <p:grpSpPr>
          <a:xfrm>
            <a:off x="3045847" y="2663116"/>
            <a:ext cx="1173587" cy="1304009"/>
            <a:chOff x="2797862" y="1775668"/>
            <a:chExt cx="1173587" cy="1304009"/>
          </a:xfrm>
        </p:grpSpPr>
        <p:sp>
          <p:nvSpPr>
            <p:cNvPr id="486" name="Google Shape;486;p16"/>
            <p:cNvSpPr/>
            <p:nvPr/>
          </p:nvSpPr>
          <p:spPr>
            <a:xfrm>
              <a:off x="2797862"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6"/>
            <p:cNvSpPr txBox="1"/>
            <p:nvPr/>
          </p:nvSpPr>
          <p:spPr>
            <a:xfrm>
              <a:off x="2880299" y="2460699"/>
              <a:ext cx="1008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セミナー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事務局</a:t>
              </a:r>
              <a:endParaRPr b="0" i="0" sz="14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488" name="Google Shape;488;p16"/>
            <p:cNvPicPr preferRelativeResize="0"/>
            <p:nvPr/>
          </p:nvPicPr>
          <p:blipFill rotWithShape="1">
            <a:blip r:embed="rId6">
              <a:alphaModFix/>
            </a:blip>
            <a:srcRect b="0" l="0" r="0" t="0"/>
            <a:stretch/>
          </p:blipFill>
          <p:spPr>
            <a:xfrm>
              <a:off x="3062563" y="1841708"/>
              <a:ext cx="644185" cy="548242"/>
            </a:xfrm>
            <a:prstGeom prst="rect">
              <a:avLst/>
            </a:prstGeom>
            <a:noFill/>
            <a:ln>
              <a:noFill/>
            </a:ln>
          </p:spPr>
        </p:pic>
      </p:grpSp>
      <p:grpSp>
        <p:nvGrpSpPr>
          <p:cNvPr id="489" name="Google Shape;489;p16"/>
          <p:cNvGrpSpPr/>
          <p:nvPr/>
        </p:nvGrpSpPr>
        <p:grpSpPr>
          <a:xfrm>
            <a:off x="454043" y="2663116"/>
            <a:ext cx="1173587" cy="1304009"/>
            <a:chOff x="430538" y="1775668"/>
            <a:chExt cx="1173587" cy="1304009"/>
          </a:xfrm>
        </p:grpSpPr>
        <p:sp>
          <p:nvSpPr>
            <p:cNvPr id="490" name="Google Shape;490;p16"/>
            <p:cNvSpPr/>
            <p:nvPr/>
          </p:nvSpPr>
          <p:spPr>
            <a:xfrm>
              <a:off x="430538" y="1775668"/>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16"/>
            <p:cNvSpPr txBox="1"/>
            <p:nvPr/>
          </p:nvSpPr>
          <p:spPr>
            <a:xfrm>
              <a:off x="543018" y="2573532"/>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2" name="Google Shape;492;p16"/>
            <p:cNvPicPr preferRelativeResize="0"/>
            <p:nvPr/>
          </p:nvPicPr>
          <p:blipFill rotWithShape="1">
            <a:blip r:embed="rId7">
              <a:alphaModFix/>
            </a:blip>
            <a:srcRect b="0" l="0" r="0" t="0"/>
            <a:stretch/>
          </p:blipFill>
          <p:spPr>
            <a:xfrm>
              <a:off x="748226" y="1918752"/>
              <a:ext cx="538210" cy="543336"/>
            </a:xfrm>
            <a:prstGeom prst="rect">
              <a:avLst/>
            </a:prstGeom>
            <a:noFill/>
            <a:ln>
              <a:noFill/>
            </a:ln>
          </p:spPr>
        </p:pic>
      </p:grpSp>
      <p:sp>
        <p:nvSpPr>
          <p:cNvPr id="493" name="Google Shape;493;p16"/>
          <p:cNvSpPr txBox="1"/>
          <p:nvPr/>
        </p:nvSpPr>
        <p:spPr>
          <a:xfrm>
            <a:off x="1029964" y="4511481"/>
            <a:ext cx="7824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集客費用のみで</a:t>
            </a:r>
            <a:endParaRPr b="1" i="0" sz="4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800"/>
              <a:buFont typeface="Arial"/>
              <a:buNone/>
            </a:pPr>
            <a:r>
              <a:rPr b="1" i="0" lang="ja-JP" sz="4400" u="none" cap="none" strike="noStrike">
                <a:solidFill>
                  <a:schemeClr val="accent4"/>
                </a:solidFill>
                <a:latin typeface="BIZ UDPGothic"/>
                <a:ea typeface="BIZ UDPGothic"/>
                <a:cs typeface="BIZ UDPGothic"/>
                <a:sym typeface="BIZ UDPGothic"/>
              </a:rPr>
              <a:t>全ての支援がついてきます！</a:t>
            </a:r>
            <a:endParaRPr b="0" i="0" sz="4400" u="none" cap="none" strike="noStrike">
              <a:solidFill>
                <a:schemeClr val="accent4"/>
              </a:solidFill>
              <a:latin typeface="BIZ UDPGothic"/>
              <a:ea typeface="BIZ UDPGothic"/>
              <a:cs typeface="BIZ UDPGothic"/>
              <a:sym typeface="BIZ UDPGothic"/>
            </a:endParaRPr>
          </a:p>
        </p:txBody>
      </p:sp>
      <p:grpSp>
        <p:nvGrpSpPr>
          <p:cNvPr id="494" name="Google Shape;494;p16"/>
          <p:cNvGrpSpPr/>
          <p:nvPr/>
        </p:nvGrpSpPr>
        <p:grpSpPr>
          <a:xfrm>
            <a:off x="9525356" y="2663116"/>
            <a:ext cx="1191447" cy="1304009"/>
            <a:chOff x="8765251" y="1755983"/>
            <a:chExt cx="1191447" cy="1304009"/>
          </a:xfrm>
        </p:grpSpPr>
        <p:sp>
          <p:nvSpPr>
            <p:cNvPr id="495" name="Google Shape;495;p16"/>
            <p:cNvSpPr/>
            <p:nvPr/>
          </p:nvSpPr>
          <p:spPr>
            <a:xfrm>
              <a:off x="8765251" y="1755983"/>
              <a:ext cx="1173587" cy="130400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16"/>
            <p:cNvSpPr txBox="1"/>
            <p:nvPr/>
          </p:nvSpPr>
          <p:spPr>
            <a:xfrm>
              <a:off x="8783098" y="2444627"/>
              <a:ext cx="11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振り返り＆</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改善</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497" name="Google Shape;497;p16"/>
            <p:cNvPicPr preferRelativeResize="0"/>
            <p:nvPr/>
          </p:nvPicPr>
          <p:blipFill rotWithShape="1">
            <a:blip r:embed="rId8">
              <a:alphaModFix/>
            </a:blip>
            <a:srcRect b="0" l="0" r="0" t="0"/>
            <a:stretch/>
          </p:blipFill>
          <p:spPr>
            <a:xfrm>
              <a:off x="9015780" y="1919387"/>
              <a:ext cx="661077" cy="565023"/>
            </a:xfrm>
            <a:prstGeom prst="rect">
              <a:avLst/>
            </a:prstGeom>
            <a:noFill/>
            <a:ln>
              <a:noFill/>
            </a:ln>
          </p:spPr>
        </p:pic>
      </p:grpSp>
      <p:grpSp>
        <p:nvGrpSpPr>
          <p:cNvPr id="498" name="Google Shape;498;p16"/>
          <p:cNvGrpSpPr/>
          <p:nvPr/>
        </p:nvGrpSpPr>
        <p:grpSpPr>
          <a:xfrm>
            <a:off x="1645167" y="3117799"/>
            <a:ext cx="7972362" cy="335280"/>
            <a:chOff x="1991369" y="2392948"/>
            <a:chExt cx="7972362" cy="335280"/>
          </a:xfrm>
        </p:grpSpPr>
        <p:sp>
          <p:nvSpPr>
            <p:cNvPr id="499" name="Google Shape;499;p16"/>
            <p:cNvSpPr/>
            <p:nvPr/>
          </p:nvSpPr>
          <p:spPr>
            <a:xfrm rot="5400000">
              <a:off x="19100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0" name="Google Shape;500;p16"/>
            <p:cNvSpPr/>
            <p:nvPr/>
          </p:nvSpPr>
          <p:spPr>
            <a:xfrm rot="5400000">
              <a:off x="9709731"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6"/>
            <p:cNvSpPr/>
            <p:nvPr/>
          </p:nvSpPr>
          <p:spPr>
            <a:xfrm rot="5400000">
              <a:off x="840978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16"/>
            <p:cNvSpPr/>
            <p:nvPr/>
          </p:nvSpPr>
          <p:spPr>
            <a:xfrm rot="5400000">
              <a:off x="710984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6"/>
            <p:cNvSpPr/>
            <p:nvPr/>
          </p:nvSpPr>
          <p:spPr>
            <a:xfrm rot="5400000">
              <a:off x="580990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16"/>
            <p:cNvSpPr/>
            <p:nvPr/>
          </p:nvSpPr>
          <p:spPr>
            <a:xfrm rot="5400000">
              <a:off x="450996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6"/>
            <p:cNvSpPr/>
            <p:nvPr/>
          </p:nvSpPr>
          <p:spPr>
            <a:xfrm rot="5400000">
              <a:off x="3210029" y="247422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06" name="Google Shape;506;p16"/>
          <p:cNvSpPr txBox="1"/>
          <p:nvPr/>
        </p:nvSpPr>
        <p:spPr>
          <a:xfrm>
            <a:off x="2576997" y="2069747"/>
            <a:ext cx="610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2400" u="none" cap="none" strike="noStrike">
                <a:solidFill>
                  <a:schemeClr val="accent4"/>
                </a:solidFill>
                <a:latin typeface="BIZ UDPGothic"/>
                <a:ea typeface="BIZ UDPGothic"/>
                <a:cs typeface="BIZ UDPGothic"/>
                <a:sym typeface="BIZ UDPGothic"/>
              </a:rPr>
              <a:t>PDCAを繰り返し、勝ちパターンを探索</a:t>
            </a:r>
            <a:endParaRPr b="0" i="0" sz="1400" u="none" cap="none" strike="noStrike">
              <a:solidFill>
                <a:srgbClr val="000000"/>
              </a:solidFill>
              <a:latin typeface="BIZ UDPGothic"/>
              <a:ea typeface="BIZ UDPGothic"/>
              <a:cs typeface="BIZ UDPGothic"/>
              <a:sym typeface="BIZ UDPGothic"/>
            </a:endParaRPr>
          </a:p>
        </p:txBody>
      </p:sp>
      <p:sp>
        <p:nvSpPr>
          <p:cNvPr id="507" name="Google Shape;507;p16"/>
          <p:cNvSpPr/>
          <p:nvPr/>
        </p:nvSpPr>
        <p:spPr>
          <a:xfrm flipH="1">
            <a:off x="805379" y="1746975"/>
            <a:ext cx="9495000" cy="913800"/>
          </a:xfrm>
          <a:prstGeom prst="uturnArrow">
            <a:avLst>
              <a:gd fmla="val 19313" name="adj1"/>
              <a:gd fmla="val 24364" name="adj2"/>
              <a:gd fmla="val 53493" name="adj3"/>
              <a:gd fmla="val 46507" name="adj4"/>
              <a:gd fmla="val 100000" name="adj5"/>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pic>
        <p:nvPicPr>
          <p:cNvPr descr="棒グラフ 単色塗りつぶし" id="509" name="Google Shape;509;p16"/>
          <p:cNvPicPr preferRelativeResize="0"/>
          <p:nvPr/>
        </p:nvPicPr>
        <p:blipFill rotWithShape="1">
          <a:blip r:embed="rId9">
            <a:alphaModFix/>
          </a:blip>
          <a:srcRect b="0" l="0" r="0" t="0"/>
          <a:stretch/>
        </p:blipFill>
        <p:spPr>
          <a:xfrm>
            <a:off x="7120095" y="2719153"/>
            <a:ext cx="770680" cy="770680"/>
          </a:xfrm>
          <a:prstGeom prst="rect">
            <a:avLst/>
          </a:prstGeom>
          <a:noFill/>
          <a:ln>
            <a:noFill/>
          </a:ln>
        </p:spPr>
      </p:pic>
      <p:pic>
        <p:nvPicPr>
          <p:cNvPr descr="新聞 単色塗りつぶし" id="510" name="Google Shape;510;p16"/>
          <p:cNvPicPr preferRelativeResize="0"/>
          <p:nvPr/>
        </p:nvPicPr>
        <p:blipFill rotWithShape="1">
          <a:blip r:embed="rId10">
            <a:alphaModFix/>
          </a:blip>
          <a:srcRect b="0" l="0" r="0" t="0"/>
          <a:stretch/>
        </p:blipFill>
        <p:spPr>
          <a:xfrm>
            <a:off x="8511349" y="2729869"/>
            <a:ext cx="674256" cy="674256"/>
          </a:xfrm>
          <a:prstGeom prst="rect">
            <a:avLst/>
          </a:prstGeom>
          <a:noFill/>
          <a:ln>
            <a:noFill/>
          </a:ln>
        </p:spPr>
      </p:pic>
      <p:sp>
        <p:nvSpPr>
          <p:cNvPr id="511" name="Google Shape;511;p16"/>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12" name="Google Shape;512;p16"/>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p:nvPr/>
        </p:nvSpPr>
        <p:spPr>
          <a:xfrm>
            <a:off x="301520" y="110010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518" name="Google Shape;518;p17"/>
          <p:cNvGrpSpPr/>
          <p:nvPr/>
        </p:nvGrpSpPr>
        <p:grpSpPr>
          <a:xfrm>
            <a:off x="8163659" y="2116700"/>
            <a:ext cx="872930" cy="521466"/>
            <a:chOff x="8888164" y="3664351"/>
            <a:chExt cx="872930" cy="521466"/>
          </a:xfrm>
        </p:grpSpPr>
        <p:sp>
          <p:nvSpPr>
            <p:cNvPr id="519" name="Google Shape;519;p17"/>
            <p:cNvSpPr/>
            <p:nvPr/>
          </p:nvSpPr>
          <p:spPr>
            <a:xfrm>
              <a:off x="8888164" y="3754930"/>
              <a:ext cx="599914" cy="1728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0" name="Google Shape;520;p17"/>
            <p:cNvSpPr/>
            <p:nvPr/>
          </p:nvSpPr>
          <p:spPr>
            <a:xfrm>
              <a:off x="8888164" y="3922475"/>
              <a:ext cx="599914" cy="172888"/>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p17"/>
            <p:cNvSpPr/>
            <p:nvPr/>
          </p:nvSpPr>
          <p:spPr>
            <a:xfrm>
              <a:off x="9488078" y="3664351"/>
              <a:ext cx="273016" cy="263342"/>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17"/>
            <p:cNvSpPr/>
            <p:nvPr/>
          </p:nvSpPr>
          <p:spPr>
            <a:xfrm flipH="1" rot="10800000">
              <a:off x="9488078" y="3922475"/>
              <a:ext cx="273016" cy="263342"/>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23" name="Google Shape;523;p17"/>
          <p:cNvGrpSpPr/>
          <p:nvPr/>
        </p:nvGrpSpPr>
        <p:grpSpPr>
          <a:xfrm>
            <a:off x="7039675" y="5702267"/>
            <a:ext cx="1045644" cy="880520"/>
            <a:chOff x="6804450" y="5426454"/>
            <a:chExt cx="1045644" cy="880520"/>
          </a:xfrm>
        </p:grpSpPr>
        <p:sp>
          <p:nvSpPr>
            <p:cNvPr id="524" name="Google Shape;524;p17"/>
            <p:cNvSpPr/>
            <p:nvPr/>
          </p:nvSpPr>
          <p:spPr>
            <a:xfrm rot="5400000">
              <a:off x="6755400" y="5666300"/>
              <a:ext cx="607200" cy="18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5" name="Google Shape;525;p17"/>
            <p:cNvSpPr/>
            <p:nvPr/>
          </p:nvSpPr>
          <p:spPr>
            <a:xfrm>
              <a:off x="6977175" y="5876097"/>
              <a:ext cx="657000" cy="172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6" name="Google Shape;526;p17"/>
            <p:cNvSpPr/>
            <p:nvPr/>
          </p:nvSpPr>
          <p:spPr>
            <a:xfrm>
              <a:off x="6941924" y="6043572"/>
              <a:ext cx="670500" cy="1728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p17"/>
            <p:cNvSpPr/>
            <p:nvPr/>
          </p:nvSpPr>
          <p:spPr>
            <a:xfrm>
              <a:off x="7577094" y="5785508"/>
              <a:ext cx="273000" cy="263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8" name="Google Shape;528;p17"/>
            <p:cNvSpPr/>
            <p:nvPr/>
          </p:nvSpPr>
          <p:spPr>
            <a:xfrm flipH="1" rot="10800000">
              <a:off x="7577094" y="6043574"/>
              <a:ext cx="273000" cy="263400"/>
            </a:xfrm>
            <a:prstGeom prst="rtTriangle">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9" name="Google Shape;529;p17"/>
            <p:cNvSpPr/>
            <p:nvPr/>
          </p:nvSpPr>
          <p:spPr>
            <a:xfrm rot="5400000">
              <a:off x="6489743" y="5741161"/>
              <a:ext cx="792913" cy="163499"/>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30" name="Google Shape;530;p17"/>
          <p:cNvSpPr/>
          <p:nvPr/>
        </p:nvSpPr>
        <p:spPr>
          <a:xfrm>
            <a:off x="6217975" y="2050784"/>
            <a:ext cx="1945800" cy="3785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1" name="Google Shape;531;p17"/>
          <p:cNvSpPr/>
          <p:nvPr/>
        </p:nvSpPr>
        <p:spPr>
          <a:xfrm>
            <a:off x="1545517"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マジセミ集客枠</a:t>
            </a:r>
            <a:endParaRPr b="0" i="0" sz="1050" u="none" cap="none" strike="noStrike">
              <a:solidFill>
                <a:schemeClr val="lt1"/>
              </a:solidFill>
              <a:latin typeface="BIZ UDPGothic"/>
              <a:ea typeface="BIZ UDPGothic"/>
              <a:cs typeface="BIZ UDPGothic"/>
              <a:sym typeface="BIZ UDPGothic"/>
            </a:endParaRPr>
          </a:p>
        </p:txBody>
      </p:sp>
      <p:pic>
        <p:nvPicPr>
          <p:cNvPr id="532" name="Google Shape;532;p17"/>
          <p:cNvPicPr preferRelativeResize="0"/>
          <p:nvPr/>
        </p:nvPicPr>
        <p:blipFill rotWithShape="1">
          <a:blip r:embed="rId3">
            <a:alphaModFix/>
          </a:blip>
          <a:srcRect b="24545" l="0" r="0" t="0"/>
          <a:stretch/>
        </p:blipFill>
        <p:spPr>
          <a:xfrm>
            <a:off x="1789408" y="2181629"/>
            <a:ext cx="1351152" cy="1204658"/>
          </a:xfrm>
          <a:prstGeom prst="rect">
            <a:avLst/>
          </a:prstGeom>
          <a:noFill/>
          <a:ln>
            <a:noFill/>
          </a:ln>
        </p:spPr>
      </p:pic>
      <p:sp>
        <p:nvSpPr>
          <p:cNvPr id="533" name="Google Shape;533;p17"/>
          <p:cNvSpPr/>
          <p:nvPr/>
        </p:nvSpPr>
        <p:spPr>
          <a:xfrm>
            <a:off x="3325100" y="26841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4" name="Google Shape;534;p17"/>
          <p:cNvSpPr txBox="1"/>
          <p:nvPr/>
        </p:nvSpPr>
        <p:spPr>
          <a:xfrm>
            <a:off x="1224455" y="1593033"/>
            <a:ext cx="2432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集客ページ作成・公開</a:t>
            </a:r>
            <a:endParaRPr b="0" i="0" sz="1400" u="none" cap="none" strike="noStrike">
              <a:solidFill>
                <a:srgbClr val="000000"/>
              </a:solidFill>
              <a:latin typeface="BIZ UDPGothic"/>
              <a:ea typeface="BIZ UDPGothic"/>
              <a:cs typeface="BIZ UDPGothic"/>
              <a:sym typeface="BIZ UDPGothic"/>
            </a:endParaRPr>
          </a:p>
        </p:txBody>
      </p:sp>
      <p:sp>
        <p:nvSpPr>
          <p:cNvPr id="535" name="Google Shape;535;p17"/>
          <p:cNvSpPr/>
          <p:nvPr/>
        </p:nvSpPr>
        <p:spPr>
          <a:xfrm>
            <a:off x="1545517"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050" u="none" cap="none" strike="noStrike">
              <a:solidFill>
                <a:schemeClr val="accent4"/>
              </a:solidFill>
              <a:latin typeface="BIZ UDPGothic"/>
              <a:ea typeface="BIZ UDPGothic"/>
              <a:cs typeface="BIZ UDPGothic"/>
              <a:sym typeface="BIZ UDPGothic"/>
            </a:endParaRPr>
          </a:p>
        </p:txBody>
      </p:sp>
      <p:pic>
        <p:nvPicPr>
          <p:cNvPr id="536" name="Google Shape;536;p17"/>
          <p:cNvPicPr preferRelativeResize="0"/>
          <p:nvPr/>
        </p:nvPicPr>
        <p:blipFill rotWithShape="1">
          <a:blip r:embed="rId3">
            <a:alphaModFix/>
          </a:blip>
          <a:srcRect b="24545" l="0" r="0" t="0"/>
          <a:stretch/>
        </p:blipFill>
        <p:spPr>
          <a:xfrm>
            <a:off x="1789408" y="4170463"/>
            <a:ext cx="1351152" cy="1204658"/>
          </a:xfrm>
          <a:prstGeom prst="rect">
            <a:avLst/>
          </a:prstGeom>
          <a:noFill/>
          <a:ln>
            <a:noFill/>
          </a:ln>
        </p:spPr>
      </p:pic>
      <p:sp>
        <p:nvSpPr>
          <p:cNvPr id="537" name="Google Shape;537;p17"/>
          <p:cNvSpPr/>
          <p:nvPr/>
        </p:nvSpPr>
        <p:spPr>
          <a:xfrm>
            <a:off x="3324125" y="4672993"/>
            <a:ext cx="6570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8" name="Google Shape;538;p17"/>
          <p:cNvSpPr txBox="1"/>
          <p:nvPr/>
        </p:nvSpPr>
        <p:spPr>
          <a:xfrm>
            <a:off x="3108268" y="4046585"/>
            <a:ext cx="1129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公開後</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URLを</a:t>
            </a:r>
            <a:endParaRPr b="0" i="0"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お渡し</a:t>
            </a:r>
            <a:endParaRPr b="0" i="0" sz="1400" u="none" cap="none" strike="noStrike">
              <a:solidFill>
                <a:srgbClr val="000000"/>
              </a:solidFill>
              <a:latin typeface="BIZ UDPGothic"/>
              <a:ea typeface="BIZ UDPGothic"/>
              <a:cs typeface="BIZ UDPGothic"/>
              <a:sym typeface="BIZ UDPGothic"/>
            </a:endParaRPr>
          </a:p>
        </p:txBody>
      </p:sp>
      <p:sp>
        <p:nvSpPr>
          <p:cNvPr id="539" name="Google Shape;539;p17"/>
          <p:cNvSpPr/>
          <p:nvPr/>
        </p:nvSpPr>
        <p:spPr>
          <a:xfrm>
            <a:off x="3977589" y="2050784"/>
            <a:ext cx="1815000" cy="179610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マジセミで集客</a:t>
            </a:r>
            <a:endParaRPr b="0" i="0" sz="1050" u="none" cap="none" strike="noStrike">
              <a:solidFill>
                <a:schemeClr val="lt1"/>
              </a:solidFill>
              <a:latin typeface="BIZ UDPGothic"/>
              <a:ea typeface="BIZ UDPGothic"/>
              <a:cs typeface="BIZ UDPGothic"/>
              <a:sym typeface="BIZ UDPGothic"/>
            </a:endParaRPr>
          </a:p>
        </p:txBody>
      </p:sp>
      <p:sp>
        <p:nvSpPr>
          <p:cNvPr id="540" name="Google Shape;540;p17"/>
          <p:cNvSpPr/>
          <p:nvPr/>
        </p:nvSpPr>
        <p:spPr>
          <a:xfrm>
            <a:off x="3977589" y="4039618"/>
            <a:ext cx="1815000" cy="1796100"/>
          </a:xfrm>
          <a:prstGeom prst="rect">
            <a:avLst/>
          </a:prstGeom>
          <a:solidFill>
            <a:srgbClr val="F6D83E"/>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貴社ハウスリスト・HP等でご集客</a:t>
            </a:r>
            <a:endParaRPr b="0" i="0" sz="1050" u="none" cap="none" strike="noStrike">
              <a:solidFill>
                <a:schemeClr val="accent4"/>
              </a:solidFill>
              <a:latin typeface="BIZ UDPGothic"/>
              <a:ea typeface="BIZ UDPGothic"/>
              <a:cs typeface="BIZ UDPGothic"/>
              <a:sym typeface="BIZ UDPGothic"/>
            </a:endParaRPr>
          </a:p>
        </p:txBody>
      </p:sp>
      <p:pic>
        <p:nvPicPr>
          <p:cNvPr descr="ダイアグラム が含まれている画像&#10;&#10;自動的に生成された説明" id="541" name="Google Shape;541;p17"/>
          <p:cNvPicPr preferRelativeResize="0"/>
          <p:nvPr/>
        </p:nvPicPr>
        <p:blipFill rotWithShape="1">
          <a:blip r:embed="rId4">
            <a:alphaModFix/>
          </a:blip>
          <a:srcRect b="0" l="0" r="0" t="0"/>
          <a:stretch/>
        </p:blipFill>
        <p:spPr>
          <a:xfrm>
            <a:off x="4146468" y="1818260"/>
            <a:ext cx="1807400" cy="1715513"/>
          </a:xfrm>
          <a:prstGeom prst="rect">
            <a:avLst/>
          </a:prstGeom>
          <a:noFill/>
          <a:ln>
            <a:noFill/>
          </a:ln>
          <a:effectLst>
            <a:outerShdw blurRad="50800" rotWithShape="0" algn="t" dir="5400000" dist="38100">
              <a:srgbClr val="000000">
                <a:alpha val="40000"/>
              </a:srgbClr>
            </a:outerShdw>
          </a:effectLst>
        </p:spPr>
      </p:pic>
      <p:pic>
        <p:nvPicPr>
          <p:cNvPr descr="ダイアグラム が含まれている画像&#10;&#10;自動的に生成された説明" id="542" name="Google Shape;542;p17"/>
          <p:cNvPicPr preferRelativeResize="0"/>
          <p:nvPr/>
        </p:nvPicPr>
        <p:blipFill rotWithShape="1">
          <a:blip r:embed="rId4">
            <a:alphaModFix/>
          </a:blip>
          <a:srcRect b="0" l="0" r="0" t="0"/>
          <a:stretch/>
        </p:blipFill>
        <p:spPr>
          <a:xfrm>
            <a:off x="4169148" y="3745124"/>
            <a:ext cx="1807400" cy="1715513"/>
          </a:xfrm>
          <a:prstGeom prst="rect">
            <a:avLst/>
          </a:prstGeom>
          <a:noFill/>
          <a:ln>
            <a:noFill/>
          </a:ln>
          <a:effectLst>
            <a:outerShdw blurRad="50800" rotWithShape="0" algn="t" dir="5400000" dist="38100">
              <a:srgbClr val="000000">
                <a:alpha val="40000"/>
              </a:srgbClr>
            </a:outerShdw>
          </a:effectLst>
        </p:spPr>
      </p:pic>
      <p:sp>
        <p:nvSpPr>
          <p:cNvPr id="543" name="Google Shape;543;p17"/>
          <p:cNvSpPr/>
          <p:nvPr/>
        </p:nvSpPr>
        <p:spPr>
          <a:xfrm>
            <a:off x="5714676" y="2705268"/>
            <a:ext cx="6705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4" name="Google Shape;544;p17"/>
          <p:cNvSpPr/>
          <p:nvPr/>
        </p:nvSpPr>
        <p:spPr>
          <a:xfrm>
            <a:off x="5700174" y="4694118"/>
            <a:ext cx="670500" cy="529500"/>
          </a:xfrm>
          <a:prstGeom prst="rightArrow">
            <a:avLst>
              <a:gd fmla="val 50000" name="adj1"/>
              <a:gd fmla="val 50000" name="adj2"/>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p17"/>
          <p:cNvSpPr/>
          <p:nvPr/>
        </p:nvSpPr>
        <p:spPr>
          <a:xfrm>
            <a:off x="6368425" y="2202531"/>
            <a:ext cx="1644900" cy="1740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マジセミ枠</a:t>
            </a:r>
            <a:endParaRPr b="0" i="0" sz="105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申込者データ</a:t>
            </a:r>
            <a:endParaRPr b="0" i="0" sz="1050" u="none" cap="none" strike="noStrike">
              <a:solidFill>
                <a:schemeClr val="lt1"/>
              </a:solidFill>
              <a:latin typeface="BIZ UDPGothic"/>
              <a:ea typeface="BIZ UDPGothic"/>
              <a:cs typeface="BIZ UDPGothic"/>
              <a:sym typeface="BIZ UDPGothic"/>
            </a:endParaRPr>
          </a:p>
        </p:txBody>
      </p:sp>
      <p:sp>
        <p:nvSpPr>
          <p:cNvPr id="546" name="Google Shape;546;p17"/>
          <p:cNvSpPr/>
          <p:nvPr/>
        </p:nvSpPr>
        <p:spPr>
          <a:xfrm>
            <a:off x="6368425" y="3933778"/>
            <a:ext cx="1644900" cy="1740900"/>
          </a:xfrm>
          <a:prstGeom prst="rect">
            <a:avLst/>
          </a:prstGeom>
          <a:solidFill>
            <a:srgbClr val="F6D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貴社集客枠</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申込者データ</a:t>
            </a:r>
            <a:endParaRPr b="0" i="0" sz="1050" u="none" cap="none" strike="noStrike">
              <a:solidFill>
                <a:schemeClr val="accent4"/>
              </a:solidFill>
              <a:latin typeface="BIZ UDPGothic"/>
              <a:ea typeface="BIZ UDPGothic"/>
              <a:cs typeface="BIZ UDPGothic"/>
              <a:sym typeface="BIZ UDPGothic"/>
            </a:endParaRPr>
          </a:p>
        </p:txBody>
      </p:sp>
      <p:sp>
        <p:nvSpPr>
          <p:cNvPr id="547" name="Google Shape;547;p17"/>
          <p:cNvSpPr txBox="1"/>
          <p:nvPr/>
        </p:nvSpPr>
        <p:spPr>
          <a:xfrm>
            <a:off x="6218782" y="1590800"/>
            <a:ext cx="194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マジセミ管理画面</a:t>
            </a:r>
            <a:endParaRPr b="0" i="0" sz="1400" u="none" cap="none" strike="noStrike">
              <a:solidFill>
                <a:srgbClr val="000000"/>
              </a:solidFill>
              <a:latin typeface="BIZ UDPGothic"/>
              <a:ea typeface="BIZ UDPGothic"/>
              <a:cs typeface="BIZ UDPGothic"/>
              <a:sym typeface="BIZ UDPGothic"/>
            </a:endParaRPr>
          </a:p>
        </p:txBody>
      </p:sp>
      <p:sp>
        <p:nvSpPr>
          <p:cNvPr id="548" name="Google Shape;548;p17"/>
          <p:cNvSpPr txBox="1"/>
          <p:nvPr/>
        </p:nvSpPr>
        <p:spPr>
          <a:xfrm>
            <a:off x="8900641" y="6543166"/>
            <a:ext cx="2326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※お断り対象者・キャンセル待ち申込者は除く</a:t>
            </a:r>
            <a:endParaRPr b="0" i="0" sz="1400" u="none" cap="none" strike="noStrike">
              <a:solidFill>
                <a:srgbClr val="000000"/>
              </a:solidFill>
              <a:latin typeface="BIZ UDPGothic"/>
              <a:ea typeface="BIZ UDPGothic"/>
              <a:cs typeface="BIZ UDPGothic"/>
              <a:sym typeface="BIZ UDPGothic"/>
            </a:endParaRPr>
          </a:p>
        </p:txBody>
      </p:sp>
      <p:sp>
        <p:nvSpPr>
          <p:cNvPr id="549" name="Google Shape;549;p17"/>
          <p:cNvSpPr/>
          <p:nvPr/>
        </p:nvSpPr>
        <p:spPr>
          <a:xfrm>
            <a:off x="8303375" y="2885093"/>
            <a:ext cx="3393600" cy="33936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550" name="Google Shape;550;p17"/>
          <p:cNvSpPr txBox="1"/>
          <p:nvPr/>
        </p:nvSpPr>
        <p:spPr>
          <a:xfrm>
            <a:off x="8303375" y="3219673"/>
            <a:ext cx="3393600" cy="281771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貴社集客枠への</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お申し込みは</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1" i="0" lang="ja-JP" sz="2300" u="none" cap="none" strike="noStrike">
                <a:solidFill>
                  <a:schemeClr val="accent5"/>
                </a:solidFill>
                <a:latin typeface="BIZ UDPGothic"/>
                <a:ea typeface="BIZ UDPGothic"/>
                <a:cs typeface="BIZ UDPGothic"/>
                <a:sym typeface="BIZ UDPGothic"/>
              </a:rPr>
              <a:t>何名でも課金対象外！</a:t>
            </a:r>
            <a:endParaRPr b="1" i="0" sz="2300" u="none" cap="none" strike="noStrike">
              <a:solidFill>
                <a:schemeClr val="accent5"/>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貴社がすでにお持ちの</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ハウスリストのナーチャリング、</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休眠顧客の掘り起こし、</a:t>
            </a:r>
            <a:endParaRPr b="0" i="0" sz="1400" u="none" cap="none" strike="noStrike">
              <a:solidFill>
                <a:schemeClr val="accent5"/>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accent5"/>
                </a:solidFill>
                <a:latin typeface="BIZ UDPGothic"/>
                <a:ea typeface="BIZ UDPGothic"/>
                <a:cs typeface="BIZ UDPGothic"/>
                <a:sym typeface="BIZ UDPGothic"/>
              </a:rPr>
              <a:t>HP等での新規リード獲得</a:t>
            </a:r>
            <a:r>
              <a:rPr b="0" i="0" lang="ja-JP" sz="1400" u="none" cap="none" strike="noStrike">
                <a:solidFill>
                  <a:schemeClr val="lt1"/>
                </a:solidFill>
                <a:latin typeface="BIZ UDPGothic"/>
                <a:ea typeface="BIZ UDPGothic"/>
                <a:cs typeface="BIZ UDPGothic"/>
                <a:sym typeface="BIZ UDPGothic"/>
              </a:rPr>
              <a:t>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ぜひご活用ください！</a:t>
            </a:r>
            <a:endParaRPr b="1" i="0" sz="1800" u="none" cap="none" strike="noStrike">
              <a:solidFill>
                <a:schemeClr val="lt1"/>
              </a:solidFill>
              <a:latin typeface="BIZ UDPGothic"/>
              <a:ea typeface="BIZ UDPGothic"/>
              <a:cs typeface="BIZ UDPGothic"/>
              <a:sym typeface="BIZ UDPGothic"/>
            </a:endParaRPr>
          </a:p>
        </p:txBody>
      </p:sp>
      <p:cxnSp>
        <p:nvCxnSpPr>
          <p:cNvPr id="551" name="Google Shape;551;p17"/>
          <p:cNvCxnSpPr/>
          <p:nvPr/>
        </p:nvCxnSpPr>
        <p:spPr>
          <a:xfrm>
            <a:off x="8574096" y="4305580"/>
            <a:ext cx="2728500" cy="0"/>
          </a:xfrm>
          <a:prstGeom prst="straightConnector1">
            <a:avLst/>
          </a:prstGeom>
          <a:noFill/>
          <a:ln cap="flat" cmpd="sng" w="12700">
            <a:solidFill>
              <a:schemeClr val="lt1"/>
            </a:solidFill>
            <a:prstDash val="dash"/>
            <a:miter lim="800000"/>
            <a:headEnd len="sm" w="sm" type="none"/>
            <a:tailEnd len="sm" w="sm" type="none"/>
          </a:ln>
        </p:spPr>
      </p:cxnSp>
      <p:cxnSp>
        <p:nvCxnSpPr>
          <p:cNvPr id="552" name="Google Shape;552;p17"/>
          <p:cNvCxnSpPr/>
          <p:nvPr/>
        </p:nvCxnSpPr>
        <p:spPr>
          <a:xfrm>
            <a:off x="7691825" y="4850768"/>
            <a:ext cx="1110900" cy="113400"/>
          </a:xfrm>
          <a:prstGeom prst="straightConnector1">
            <a:avLst/>
          </a:prstGeom>
          <a:noFill/>
          <a:ln cap="flat" cmpd="sng" w="38100">
            <a:solidFill>
              <a:schemeClr val="accent4"/>
            </a:solidFill>
            <a:prstDash val="solid"/>
            <a:miter lim="800000"/>
            <a:headEnd len="sm" w="sm" type="none"/>
            <a:tailEnd len="sm" w="sm" type="none"/>
          </a:ln>
        </p:spPr>
      </p:cxnSp>
      <p:sp>
        <p:nvSpPr>
          <p:cNvPr id="553" name="Google Shape;553;p17"/>
          <p:cNvSpPr/>
          <p:nvPr/>
        </p:nvSpPr>
        <p:spPr>
          <a:xfrm>
            <a:off x="907926" y="3647944"/>
            <a:ext cx="635100" cy="5295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4" name="Google Shape;554;p17"/>
          <p:cNvSpPr/>
          <p:nvPr/>
        </p:nvSpPr>
        <p:spPr>
          <a:xfrm>
            <a:off x="495028" y="2889369"/>
            <a:ext cx="657000" cy="2046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企画FIX</a:t>
            </a:r>
            <a:endParaRPr b="0" i="0" sz="1600" u="none" cap="none" strike="noStrike">
              <a:solidFill>
                <a:schemeClr val="accent4"/>
              </a:solidFill>
              <a:latin typeface="BIZ UDPGothic"/>
              <a:ea typeface="BIZ UDPGothic"/>
              <a:cs typeface="BIZ UDPGothic"/>
              <a:sym typeface="BIZ UDPGothic"/>
            </a:endParaRPr>
          </a:p>
        </p:txBody>
      </p:sp>
      <p:sp>
        <p:nvSpPr>
          <p:cNvPr id="555" name="Google Shape;555;p17"/>
          <p:cNvSpPr/>
          <p:nvPr/>
        </p:nvSpPr>
        <p:spPr>
          <a:xfrm>
            <a:off x="9073380" y="2459600"/>
            <a:ext cx="1863300" cy="5103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参加用URL配信</a:t>
            </a:r>
            <a:endParaRPr b="0" i="0" sz="1400" u="none" cap="none" strike="noStrike">
              <a:solidFill>
                <a:srgbClr val="000000"/>
              </a:solidFill>
              <a:latin typeface="BIZ UDPGothic"/>
              <a:ea typeface="BIZ UDPGothic"/>
              <a:cs typeface="BIZ UDPGothic"/>
              <a:sym typeface="BIZ UDPGothic"/>
            </a:endParaRPr>
          </a:p>
        </p:txBody>
      </p:sp>
      <p:sp>
        <p:nvSpPr>
          <p:cNvPr id="556" name="Google Shape;556;p17"/>
          <p:cNvSpPr/>
          <p:nvPr/>
        </p:nvSpPr>
        <p:spPr>
          <a:xfrm>
            <a:off x="9073380" y="1633641"/>
            <a:ext cx="1863300" cy="773700"/>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1週間前＆前日リマインド配信</a:t>
            </a:r>
            <a:endParaRPr b="0" i="0" sz="1400" u="none" cap="none" strike="noStrike">
              <a:solidFill>
                <a:srgbClr val="000000"/>
              </a:solidFill>
              <a:latin typeface="BIZ UDPGothic"/>
              <a:ea typeface="BIZ UDPGothic"/>
              <a:cs typeface="BIZ UDPGothic"/>
              <a:sym typeface="BIZ UDPGothic"/>
            </a:endParaRPr>
          </a:p>
        </p:txBody>
      </p:sp>
      <p:grpSp>
        <p:nvGrpSpPr>
          <p:cNvPr id="557" name="Google Shape;557;p17"/>
          <p:cNvGrpSpPr/>
          <p:nvPr/>
        </p:nvGrpSpPr>
        <p:grpSpPr>
          <a:xfrm rot="1382724">
            <a:off x="10928551" y="1974832"/>
            <a:ext cx="482728" cy="578233"/>
            <a:chOff x="5943600" y="6791161"/>
            <a:chExt cx="1056873" cy="1265969"/>
          </a:xfrm>
        </p:grpSpPr>
        <p:sp>
          <p:nvSpPr>
            <p:cNvPr id="558" name="Google Shape;558;p17"/>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559" name="Google Shape;559;p17"/>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grpSp>
      <p:sp>
        <p:nvSpPr>
          <p:cNvPr id="560" name="Google Shape;560;p17"/>
          <p:cNvSpPr/>
          <p:nvPr/>
        </p:nvSpPr>
        <p:spPr>
          <a:xfrm>
            <a:off x="8822307" y="6082055"/>
            <a:ext cx="2389200" cy="4611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貴社へ全リード納品</a:t>
            </a:r>
            <a:endParaRPr b="0" i="0" sz="1400" u="none" cap="none" strike="noStrike">
              <a:solidFill>
                <a:srgbClr val="000000"/>
              </a:solidFill>
              <a:latin typeface="BIZ UDPGothic"/>
              <a:ea typeface="BIZ UDPGothic"/>
              <a:cs typeface="BIZ UDPGothic"/>
              <a:sym typeface="BIZ UDPGothic"/>
            </a:endParaRPr>
          </a:p>
        </p:txBody>
      </p:sp>
      <p:sp>
        <p:nvSpPr>
          <p:cNvPr id="561" name="Google Shape;561;p17"/>
          <p:cNvSpPr/>
          <p:nvPr/>
        </p:nvSpPr>
        <p:spPr>
          <a:xfrm>
            <a:off x="1543026" y="4039618"/>
            <a:ext cx="1815000" cy="17961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p17"/>
          <p:cNvCxnSpPr>
            <a:stCxn id="531" idx="2"/>
          </p:cNvCxnSpPr>
          <p:nvPr/>
        </p:nvCxnSpPr>
        <p:spPr>
          <a:xfrm>
            <a:off x="2453017" y="3846884"/>
            <a:ext cx="230700" cy="375600"/>
          </a:xfrm>
          <a:prstGeom prst="straightConnector1">
            <a:avLst/>
          </a:prstGeom>
          <a:noFill/>
          <a:ln cap="flat" cmpd="sng" w="28575">
            <a:solidFill>
              <a:schemeClr val="accent2"/>
            </a:solidFill>
            <a:prstDash val="solid"/>
            <a:round/>
            <a:headEnd len="sm" w="sm" type="none"/>
            <a:tailEnd len="med" w="med" type="oval"/>
          </a:ln>
        </p:spPr>
      </p:cxnSp>
      <p:sp>
        <p:nvSpPr>
          <p:cNvPr id="563" name="Google Shape;563;p17"/>
          <p:cNvSpPr txBox="1"/>
          <p:nvPr/>
        </p:nvSpPr>
        <p:spPr>
          <a:xfrm>
            <a:off x="2740560" y="6063371"/>
            <a:ext cx="317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マジセミ集客枠のミラーサイトで、</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貴社専用の集客サイトURLを作成致します。</a:t>
            </a:r>
            <a:endParaRPr b="0" i="0" sz="1400" u="none" cap="none" strike="noStrike">
              <a:solidFill>
                <a:srgbClr val="000000"/>
              </a:solidFill>
              <a:latin typeface="BIZ UDPGothic"/>
              <a:ea typeface="BIZ UDPGothic"/>
              <a:cs typeface="BIZ UDPGothic"/>
              <a:sym typeface="BIZ UDPGothic"/>
            </a:endParaRPr>
          </a:p>
        </p:txBody>
      </p:sp>
      <p:sp>
        <p:nvSpPr>
          <p:cNvPr id="564" name="Google Shape;564;p17"/>
          <p:cNvSpPr txBox="1"/>
          <p:nvPr/>
        </p:nvSpPr>
        <p:spPr>
          <a:xfrm>
            <a:off x="3977589" y="1595020"/>
            <a:ext cx="181500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a:t>
            </a:r>
            <a:endParaRPr b="0" i="0" sz="1400" u="none" cap="none" strike="noStrike">
              <a:solidFill>
                <a:srgbClr val="000000"/>
              </a:solidFill>
              <a:latin typeface="BIZ UDPGothic"/>
              <a:ea typeface="BIZ UDPGothic"/>
              <a:cs typeface="BIZ UDPGothic"/>
              <a:sym typeface="BIZ UDPGothic"/>
            </a:endParaRPr>
          </a:p>
        </p:txBody>
      </p:sp>
      <p:sp>
        <p:nvSpPr>
          <p:cNvPr id="565" name="Google Shape;565;p17"/>
          <p:cNvSpPr/>
          <p:nvPr/>
        </p:nvSpPr>
        <p:spPr>
          <a:xfrm>
            <a:off x="5181012" y="1018525"/>
            <a:ext cx="3654039" cy="383246"/>
          </a:xfrm>
          <a:prstGeom prst="rect">
            <a:avLst/>
          </a:prstGeom>
          <a:solidFill>
            <a:schemeClr val="accent5"/>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6" name="Google Shape;566;p17"/>
          <p:cNvSpPr/>
          <p:nvPr/>
        </p:nvSpPr>
        <p:spPr>
          <a:xfrm>
            <a:off x="2590727" y="1006095"/>
            <a:ext cx="2086993" cy="407960"/>
          </a:xfrm>
          <a:prstGeom prst="rect">
            <a:avLst/>
          </a:prstGeom>
          <a:solidFill>
            <a:schemeClr val="accent4"/>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BIZ UDPGothic"/>
              <a:ea typeface="BIZ UDPGothic"/>
              <a:cs typeface="BIZ UDPGothic"/>
              <a:sym typeface="BIZ UDPGothic"/>
            </a:endParaRPr>
          </a:p>
        </p:txBody>
      </p:sp>
      <p:sp>
        <p:nvSpPr>
          <p:cNvPr id="567" name="Google Shape;567;p17"/>
          <p:cNvSpPr txBox="1"/>
          <p:nvPr/>
        </p:nvSpPr>
        <p:spPr>
          <a:xfrm>
            <a:off x="344450" y="874433"/>
            <a:ext cx="11412600" cy="493800"/>
          </a:xfrm>
          <a:prstGeom prst="rect">
            <a:avLst/>
          </a:prstGeom>
          <a:noFill/>
          <a:ln>
            <a:noFill/>
          </a:ln>
        </p:spPr>
        <p:txBody>
          <a:bodyPr anchorCtr="0" anchor="t" bIns="45700" lIns="91425" spcFirstLastPara="1" rIns="91425" wrap="square" tIns="108000">
            <a:spAutoFit/>
          </a:bodyPr>
          <a:lstStyle/>
          <a:p>
            <a:pPr indent="0" lvl="0" marL="0" marR="0" rtl="0" algn="l">
              <a:lnSpc>
                <a:spcPct val="136363"/>
              </a:lnSpc>
              <a:spcBef>
                <a:spcPts val="0"/>
              </a:spcBef>
              <a:spcAft>
                <a:spcPts val="0"/>
              </a:spcAft>
              <a:buClr>
                <a:srgbClr val="000000"/>
              </a:buClr>
              <a:buSzPts val="3600"/>
              <a:buFont typeface="Arial"/>
              <a:buNone/>
            </a:pPr>
            <a:r>
              <a:rPr b="0" i="0" lang="ja-JP" sz="2000" u="none" cap="none" strike="noStrike">
                <a:solidFill>
                  <a:schemeClr val="accent4"/>
                </a:solidFill>
                <a:latin typeface="BIZ UDPGothic"/>
                <a:ea typeface="BIZ UDPGothic"/>
                <a:cs typeface="BIZ UDPGothic"/>
                <a:sym typeface="BIZ UDPGothic"/>
              </a:rPr>
              <a:t>１回のウェビナーで  </a:t>
            </a:r>
            <a:r>
              <a:rPr b="1" i="0" lang="ja-JP" sz="2200" u="none" cap="none" strike="noStrike">
                <a:solidFill>
                  <a:schemeClr val="lt1"/>
                </a:solidFill>
                <a:latin typeface="BIZ UDPGothic"/>
                <a:ea typeface="BIZ UDPGothic"/>
                <a:cs typeface="BIZ UDPGothic"/>
                <a:sym typeface="BIZ UDPGothic"/>
              </a:rPr>
              <a:t>新規リード獲得  </a:t>
            </a:r>
            <a:r>
              <a:rPr b="0" i="0" lang="ja-JP" sz="2000" u="none" cap="none" strike="noStrike">
                <a:solidFill>
                  <a:schemeClr val="accent4"/>
                </a:solidFill>
                <a:latin typeface="BIZ UDPGothic"/>
                <a:ea typeface="BIZ UDPGothic"/>
                <a:cs typeface="BIZ UDPGothic"/>
                <a:sym typeface="BIZ UDPGothic"/>
              </a:rPr>
              <a:t>と、  </a:t>
            </a:r>
            <a:r>
              <a:rPr b="1" i="0" lang="ja-JP" sz="2200" u="none" cap="none" strike="noStrike">
                <a:solidFill>
                  <a:schemeClr val="accent4"/>
                </a:solidFill>
                <a:latin typeface="BIZ UDPGothic"/>
                <a:ea typeface="BIZ UDPGothic"/>
                <a:cs typeface="BIZ UDPGothic"/>
                <a:sym typeface="BIZ UDPGothic"/>
              </a:rPr>
              <a:t>既存リードのナーチャリング </a:t>
            </a:r>
            <a:r>
              <a:rPr b="0" i="0" lang="ja-JP" sz="2200" u="none" cap="none" strike="noStrike">
                <a:solidFill>
                  <a:schemeClr val="accent4"/>
                </a:solidFill>
                <a:latin typeface="BIZ UDPGothic"/>
                <a:ea typeface="BIZ UDPGothic"/>
                <a:cs typeface="BIZ UDPGothic"/>
                <a:sym typeface="BIZ UDPGothic"/>
              </a:rPr>
              <a:t> </a:t>
            </a:r>
            <a:r>
              <a:rPr b="0" i="0" lang="ja-JP" sz="2000" u="none" cap="none" strike="noStrike">
                <a:solidFill>
                  <a:schemeClr val="accent4"/>
                </a:solidFill>
                <a:latin typeface="BIZ UDPGothic"/>
                <a:ea typeface="BIZ UDPGothic"/>
                <a:cs typeface="BIZ UDPGothic"/>
                <a:sym typeface="BIZ UDPGothic"/>
              </a:rPr>
              <a:t>を同時に行うことが可能</a:t>
            </a:r>
            <a:endParaRPr b="0" i="0" sz="1400" u="none" cap="none" strike="noStrike">
              <a:solidFill>
                <a:srgbClr val="000000"/>
              </a:solidFill>
              <a:latin typeface="BIZ UDPGothic"/>
              <a:ea typeface="BIZ UDPGothic"/>
              <a:cs typeface="BIZ UDPGothic"/>
              <a:sym typeface="BIZ UDPGothic"/>
            </a:endParaRPr>
          </a:p>
        </p:txBody>
      </p:sp>
      <p:sp>
        <p:nvSpPr>
          <p:cNvPr id="568" name="Google Shape;568;p17"/>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0" name="Google Shape;570;p17"/>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571" name="Google Shape;571;p1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572" name="Google Shape;572;p1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73" name="Google Shape;573;p17"/>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8"/>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ウェビナー成功事例</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cxnSp>
        <p:nvCxnSpPr>
          <p:cNvPr id="586" name="Google Shape;586;p19"/>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87" name="Google Shape;587;p19"/>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9"/>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（事例１）「テーマを変更し、120名以上の集客を実現」＜C社＞</a:t>
            </a:r>
            <a:endParaRPr b="1" i="0" sz="2000" u="none" cap="none" strike="noStrike">
              <a:solidFill>
                <a:schemeClr val="accent4"/>
              </a:solidFill>
              <a:latin typeface="BIZ UDPGothic"/>
              <a:ea typeface="BIZ UDPGothic"/>
              <a:cs typeface="BIZ UDPGothic"/>
              <a:sym typeface="BIZ UDPGothic"/>
            </a:endParaRPr>
          </a:p>
        </p:txBody>
      </p:sp>
      <p:sp>
        <p:nvSpPr>
          <p:cNvPr id="589" name="Google Shape;589;p19"/>
          <p:cNvSpPr txBox="1"/>
          <p:nvPr/>
        </p:nvSpPr>
        <p:spPr>
          <a:xfrm>
            <a:off x="525997" y="874428"/>
            <a:ext cx="112845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・サーバ／インフラ系サービスを中心に販売されている、SIer様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・自社でウェビナーを開催しているが集客できない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・メディアに集客を依頼しても、集客できなかった</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・年間1000回のウェビナー開催の中での集客傾向ノウハウや、</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「トレンド分析ツール」な　を活用し、</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「集客できる企画」をマジセミ側で立案、ご提案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・120名以上の集客実現</a:t>
            </a:r>
            <a:endParaRPr b="0" i="0" sz="2400" u="none" cap="none" strike="noStrike">
              <a:solidFill>
                <a:schemeClr val="accent4"/>
              </a:solidFill>
              <a:latin typeface="BIZ UDPGothic"/>
              <a:ea typeface="BIZ UDPGothic"/>
              <a:cs typeface="BIZ UDPGothic"/>
              <a:sym typeface="BIZ UDPGothic"/>
            </a:endParaRPr>
          </a:p>
        </p:txBody>
      </p:sp>
      <p:sp>
        <p:nvSpPr>
          <p:cNvPr id="590" name="Google Shape;590;p1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591" name="Google Shape;591;p19"/>
          <p:cNvSpPr txBox="1"/>
          <p:nvPr>
            <p:ph idx="12" type="sldNum"/>
          </p:nvPr>
        </p:nvSpPr>
        <p:spPr>
          <a:xfrm>
            <a:off x="11810447" y="6452966"/>
            <a:ext cx="33127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xml><?xml version="1.0" encoding="utf-8"?>
<ns0:sld xmlns:ns0="http://schemas.openxmlformats.org/presentationml/2006/main" xmlns:ns1="http://schemas.openxmlformats.org/drawingml/2006/main">
  <ns0:cSld>
    <ns0:spTree>
      <ns0:nvGrpSpPr>
        <ns0:cNvPr id="111" name="Shape 111"/>
        <ns0:cNvGrpSpPr/>
        <ns0:nvPr/>
      </ns0:nvGrpSpPr>
      <ns0:grpSpPr>
        <ns1:xfrm>
          <ns1:off x="0" y="0"/>
          <ns1:ext cx="0" cy="0"/>
          <ns1:chOff x="0" y="0"/>
          <ns1:chExt cx="0" cy="0"/>
        </ns1:xfrm>
      </ns0:grpSpPr>
      <ns0:sp>
        <ns0:nvSpPr>
          <ns0:cNvPr id="112" name="Google Shape;112;p2"/>
          <ns0:cNvSpPr/>
          <ns0:nvPr/>
        </ns0:nvSpPr>
        <ns0:spPr>
          <ns1:xfrm>
            <ns1:off x="2554733" y="2508726"/>
            <ns1:ext cx="6937387" cy="217193"/>
          </ns1:xfrm>
          <ns1:prstGeom prst="rect">
            <ns1:avLst/>
          </ns1:prstGeom>
          <ns1:solidFill>
            <ns1:srgbClr val="C3D2F7"/>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100"/>
              <ns1:buFont typeface="Arial"/>
              <ns1:buNone/>
            </ns1:pPr>
            <ns1:r>
              <ns1:t/>
            </ns1:r>
            <ns1:endParaRPr b="0" i="0" sz="1100" u="none" cap="none" strike="noStrike">
              <ns1:solidFill>
                <ns1:schemeClr val="lt1"/>
              </ns1:solidFill>
              <ns1:latin typeface="Arial"/>
              <ns1:ea typeface="Arial"/>
              <ns1:cs typeface="Arial"/>
              <ns1:sym typeface="Arial"/>
            </ns1:endParaRPr>
          </ns1:p>
        </ns0:txBody>
      </ns0:sp>
      <ns0:sp>
        <ns0:nvSpPr>
          <ns0:cNvPr id="113" name="Google Shape;113;p2"/>
          <ns0:cNvSpPr txBox="1"/>
          <ns0:nvPr>
            <ns0:ph idx="1" type="body"/>
          </ns0:nvPr>
        </ns0:nvSpPr>
        <ns0:spPr>
          <ns1:xfrm>
            <ns1:off x="2554734" y="1698342"/>
            <ns1:ext cx="7082532" cy="3243601"/>
          </ns1:xfrm>
          <ns1:prstGeom prst="rect">
            <ns1:avLst/>
          </ns1:prstGeom>
          <ns1:noFill/>
          <ns1:ln>
            <ns1:noFill/>
          </ns1:ln>
        </ns0:spPr>
        <ns0:txBody>
          <ns1:bodyPr anchorCtr="0" anchor="ctr" bIns="45700" lIns="91425" spcFirstLastPara="1" rIns="91425" wrap="square" tIns="45700">
            <ns1:noAutofit/>
          </ns1:bodyPr>
          <ns1:lstStyle/>
          <ns1:p>
            <ns1:pPr indent="0" lvl="0" marL="0" rtl="0" algn="l">
              <ns1:lnSpc>
                <ns1:spcPct val="200000"/>
              </ns1:lnSpc>
              <ns1:spcBef>
                <ns1:spcPts val="0"/>
              </ns1:spcBef>
              <ns1:spcAft>
                <ns1:spcPts val="0"/>
              </ns1:spcAft>
              <ns1:buClr>
                <ns1:schemeClr val="accent4"/>
              </ns1:buClr>
              <ns1:buSzPts val="1600"/>
              <ns1:buNone/>
            </ns1:pPr>
            <ns1:r>
              <ns1:rPr b="1" lang="ja-JP" sz="3600">
                <ns1:solidFill>
                  <ns1:schemeClr val="accent4"/>
                </ns1:solidFill>
                <ns1:latin typeface="BIZ UDPGothic"/>
                <ns1:ea typeface="BIZ UDPGothic"/>
                <ns1:cs typeface="BIZ UDPGothic"/>
                <ns1:sym typeface="BIZ UDPGothic"/>
              </ns1:rPr>
              <ns1:t>Purpose of today's meeting</ns1:t>
            </ns1:r>
            <ns1:endParaRPr sz="3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rPr lang="ja-JP" sz="1600">
                <ns1:solidFill>
                  <ns1:schemeClr val="accent4"/>
                </ns1:solidFill>
                <ns1:latin typeface="BIZ UDPGothic"/>
                <ns1:ea typeface="BIZ UDPGothic"/>
                <ns1:cs typeface="BIZ UDPGothic"/>
                <ns1:sym typeface="BIZ UDPGothic"/>
              </ns1:rPr>
              <ns1:t>For companies considering Majisemi for the first time, we will discuss the following topics.</ns1:t>
            </ns1:r>
            <ns1:endParaRPr sz="1600">
              <ns1:solidFill>
                <ns1:schemeClr val="accent4"/>
              </ns1:solidFill>
              <ns1:latin typeface="BIZ UDPGothic"/>
              <ns1:ea typeface="BIZ UDPGothic"/>
              <ns1:cs typeface="BIZ UDPGothic"/>
              <ns1:sym typeface="BIZ UDPGothic"/>
            </ns1:endParaRPr>
          </ns1:p>
          <ns1:p>
            <ns1:pPr indent="0" lvl="0" marL="0" rtl="0" algn="l">
              <ns1:lnSpc>
                <ns1:spcPct val="100000"/>
              </ns1:lnSpc>
              <ns1:spcBef>
                <ns1:spcPts val="0"/>
              </ns1:spcBef>
              <ns1:spcAft>
                <ns1:spcPts val="0"/>
              </ns1:spcAft>
              <ns1:buClr>
                <ns1:schemeClr val="accent4"/>
              </ns1:buClr>
              <ns1:buSzPts val="1600"/>
              <ns1:buNone/>
            </ns1:pPr>
            <ns1:r>
              <ns1:t/>
            </ns1:r>
            <ns1:endParaRPr sz="1600">
              <ns1:solidFill>
                <ns1:schemeClr val="accent4"/>
              </ns1:solidFill>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Hearing about challenges in marketing</ns1:t>
            </ns1:r>
            <ns1:endParaRPr>
              <ns1:latin typeface="BIZ UDPGothic"/>
              <ns1:ea typeface="BIZ UDPGothic"/>
              <ns1:cs typeface="BIZ UDPGothic"/>
              <ns1:sym typeface="BIZ UDPGothic"/>
            </ns1:endParaRPr>
          </ns1:p>
          <ns1:p>
            <ns1:pPr indent="-457200" lvl="0" marL="457200" rtl="0" algn="l">
              <ns1:lnSpc>
                <ns1:spcPct val="150000"/>
              </ns1:lnSpc>
              <ns1:spcBef>
                <ns1:spcPts val="0"/>
              </ns1:spcBef>
              <ns1:spcAft>
                <ns1:spcPts val="0"/>
              </ns1:spcAft>
              <ns1:buClr>
                <ns1:schemeClr val="accent4"/>
              </ns1:buClr>
              <ns1:buSzPts val="1600"/>
              <ns1:buFont typeface="BIZ UDPGothic"/>
              <ns1:buAutoNum type="arabicPeriod"/>
            </ns1:pPr>
            <ns1:r>
              <ns1:rPr b="1" lang="ja-JP" sz="2400">
                <ns1:solidFill>
                  <ns1:schemeClr val="accent4"/>
                </ns1:solidFill>
                <ns1:latin typeface="BIZ UDPGothic"/>
                <ns1:ea typeface="BIZ UDPGothic"/>
                <ns1:cs typeface="BIZ UDPGothic"/>
                <ns1:sym typeface="BIZ UDPGothic"/>
              </ns1:rPr>
              <ns1:t>How to utilize Majisemi?</ns1:t>
            </ns1:r>
            <ns1:endParaRPr>
              <ns1:latin typeface="BIZ UDPGothic"/>
              <ns1:ea typeface="BIZ UDPGothic"/>
              <ns1:cs typeface="BIZ UDPGothic"/>
              <ns1:sym typeface="BIZ UDPGothic"/>
            </ns1:endParaRPr>
          </ns1:p>
        </ns0:txBody>
      </ns0:sp>
      <ns0:sp>
        <ns0:nvSpPr>
          <ns0:cNvPr id="114" name="Google Shape;114;p2"/>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5" name="Google Shape;115;p2"/>
          <ns0:cNvSpPr/>
          <ns0:nvPr/>
        </ns0:nvSpPr>
        <ns0:spPr>
          <ns1:xfrm>
            <ns1:off x="12039234" y="-536"/>
            <ns1:ext cx="157049" cy="800329"/>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16" name="Google Shape;116;p2"/>
          <ns0:cNvSpPr txBox="1"/>
          <ns0:nvPr/>
        </ns0:nvSpPr>
        <ns0:spPr>
          <ns1:xfrm>
            <ns1:off x="10088880" y="242437"/>
            <ns1:ext cx="1868400" cy="276900"/>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0000"/>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Introduction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17" name="Google Shape;117;p2"/>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18" name="Google Shape;118;p2"/>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20"/>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598" name="Google Shape;598;p20"/>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9" name="Google Shape;599;p20"/>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（事例2）「テーマを模索しながら50%以上のアポを獲得」＜T社＞</a:t>
            </a:r>
            <a:endParaRPr b="1" i="0" sz="2000" u="none" cap="none" strike="noStrike">
              <a:solidFill>
                <a:schemeClr val="accent4"/>
              </a:solidFill>
              <a:latin typeface="BIZ UDPGothic"/>
              <a:ea typeface="BIZ UDPGothic"/>
              <a:cs typeface="BIZ UDPGothic"/>
              <a:sym typeface="BIZ UDPGothic"/>
            </a:endParaRPr>
          </a:p>
        </p:txBody>
      </p:sp>
      <p:sp>
        <p:nvSpPr>
          <p:cNvPr id="600" name="Google Shape;600;p20"/>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・ツールベンダー様</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・展示会等中心のマーケティングを実施していたが、商談化に苦戦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・ビジター（その後、マジセミ倶楽部へ移行）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・繰り返しウェビナーを開催しながら、「ある程度集客もでき、かつ、商談につながる</a:t>
            </a:r>
            <a:br>
              <a:rPr b="0" i="0" lang="ja-JP" sz="2400" u="none" cap="none" strike="noStrike">
                <a:solidFill>
                  <a:schemeClr val="accent4"/>
                </a:solidFill>
                <a:latin typeface="BIZ UDPGothic"/>
                <a:ea typeface="BIZ UDPGothic"/>
                <a:cs typeface="BIZ UDPGothic"/>
                <a:sym typeface="BIZ UDPGothic"/>
              </a:rPr>
            </a:br>
            <a:r>
              <a:rPr b="0" i="0" lang="ja-JP" sz="2400" u="none" cap="none" strike="noStrike">
                <a:solidFill>
                  <a:schemeClr val="accent4"/>
                </a:solidFill>
                <a:latin typeface="BIZ UDPGothic"/>
                <a:ea typeface="BIZ UDPGothic"/>
                <a:cs typeface="BIZ UDPGothic"/>
                <a:sym typeface="BIZ UDPGothic"/>
              </a:rPr>
              <a:t>　　テーマ」を模索。</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・毎回30名程度の集客をしつつ、商談化率を10%→20%→50%と改善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・登壇者が自ら、ウェビナー後のフォローを実施</a:t>
            </a:r>
            <a:endParaRPr b="0" i="0" sz="2400" u="none" cap="none" strike="noStrike">
              <a:solidFill>
                <a:schemeClr val="accent4"/>
              </a:solidFill>
              <a:latin typeface="BIZ UDPGothic"/>
              <a:ea typeface="BIZ UDPGothic"/>
              <a:cs typeface="BIZ UDPGothic"/>
              <a:sym typeface="BIZ UDPGothic"/>
            </a:endParaRPr>
          </a:p>
        </p:txBody>
      </p:sp>
      <p:sp>
        <p:nvSpPr>
          <p:cNvPr id="601" name="Google Shape;601;p20"/>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02" name="Google Shape;602;p2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21"/>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09" name="Google Shape;609;p21"/>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p21"/>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（事例3）「オンラインに変更し、20%のアポを獲得」＜Z社＞</a:t>
            </a:r>
            <a:endParaRPr b="1" i="0" sz="2000" u="none" cap="none" strike="noStrike">
              <a:solidFill>
                <a:schemeClr val="accent4"/>
              </a:solidFill>
              <a:latin typeface="BIZ UDPGothic"/>
              <a:ea typeface="BIZ UDPGothic"/>
              <a:cs typeface="BIZ UDPGothic"/>
              <a:sym typeface="BIZ UDPGothic"/>
            </a:endParaRPr>
          </a:p>
        </p:txBody>
      </p:sp>
      <p:sp>
        <p:nvSpPr>
          <p:cNvPr id="611" name="Google Shape;611;p21"/>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・パッケージ製品・SaaSを開発・販売されているグローバルIT企業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・オフラインセミナーを開催しているが、集客、出席率で苦戦</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・商談にもつながらない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・オンライン（ウェビナー）のご提案</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・30人申込み→6件アポを実現</a:t>
            </a:r>
            <a:endParaRPr b="0" i="0" sz="2400" u="none" cap="none" strike="noStrike">
              <a:solidFill>
                <a:schemeClr val="accent4"/>
              </a:solidFill>
              <a:latin typeface="BIZ UDPGothic"/>
              <a:ea typeface="BIZ UDPGothic"/>
              <a:cs typeface="BIZ UDPGothic"/>
              <a:sym typeface="BIZ UDPGothic"/>
            </a:endParaRPr>
          </a:p>
        </p:txBody>
      </p:sp>
      <p:sp>
        <p:nvSpPr>
          <p:cNvPr id="612" name="Google Shape;612;p2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13" name="Google Shape;613;p21"/>
          <p:cNvSpPr txBox="1"/>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800" u="none" cap="none" strike="noStrike">
                <a:solidFill>
                  <a:srgbClr val="D8D8D8"/>
                </a:solidFill>
                <a:latin typeface="Arial"/>
                <a:ea typeface="Arial"/>
                <a:cs typeface="Arial"/>
                <a:sym typeface="Arial"/>
              </a:rPr>
              <a:t>‹#›</a:t>
            </a:fld>
            <a:endParaRPr b="0" i="0" sz="800" u="none" cap="none" strike="noStrike">
              <a:solidFill>
                <a:srgbClr val="D8D8D8"/>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22"/>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20" name="Google Shape;620;p22"/>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22"/>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（事例4）「フォロー代行で１５％以上のアポを獲得」＜I社＞</a:t>
            </a:r>
            <a:endParaRPr b="1" i="0" sz="2000" u="none" cap="none" strike="noStrike">
              <a:solidFill>
                <a:schemeClr val="accent4"/>
              </a:solidFill>
              <a:latin typeface="BIZ UDPGothic"/>
              <a:ea typeface="BIZ UDPGothic"/>
              <a:cs typeface="BIZ UDPGothic"/>
              <a:sym typeface="BIZ UDPGothic"/>
            </a:endParaRPr>
          </a:p>
        </p:txBody>
      </p:sp>
      <p:sp>
        <p:nvSpPr>
          <p:cNvPr id="622" name="Google Shape;622;p22"/>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・自社製品も開発しているインフラ系ITベンチャー企業</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・何回かウェビナーを開催し、集客は好調だったが、商談につながらない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・担当者が多忙で、ウェビナー後に十分な営業フォローができていない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・ビジター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・「商談につながるセミナー企画」を実施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・50人申込み→8件アポを実現</a:t>
            </a:r>
            <a:endParaRPr b="0" i="0" sz="2400" u="none" cap="none" strike="noStrike">
              <a:solidFill>
                <a:schemeClr val="accent4"/>
              </a:solidFill>
              <a:latin typeface="BIZ UDPGothic"/>
              <a:ea typeface="BIZ UDPGothic"/>
              <a:cs typeface="BIZ UDPGothic"/>
              <a:sym typeface="BIZ UDPGothic"/>
            </a:endParaRPr>
          </a:p>
        </p:txBody>
      </p:sp>
      <p:sp>
        <p:nvSpPr>
          <p:cNvPr id="623" name="Google Shape;623;p2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24" name="Google Shape;624;p2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23"/>
          <p:cNvCxnSpPr/>
          <p:nvPr/>
        </p:nvCxnSpPr>
        <p:spPr>
          <a:xfrm>
            <a:off x="6349" y="799793"/>
            <a:ext cx="12185651" cy="0"/>
          </a:xfrm>
          <a:prstGeom prst="straightConnector1">
            <a:avLst/>
          </a:prstGeom>
          <a:noFill/>
          <a:ln cap="flat" cmpd="sng" w="9525">
            <a:solidFill>
              <a:srgbClr val="163F9B"/>
            </a:solidFill>
            <a:prstDash val="solid"/>
            <a:miter lim="800000"/>
            <a:headEnd len="sm" w="sm" type="none"/>
            <a:tailEnd len="sm" w="sm" type="none"/>
          </a:ln>
        </p:spPr>
      </p:cxnSp>
      <p:sp>
        <p:nvSpPr>
          <p:cNvPr id="631" name="Google Shape;631;p23"/>
          <p:cNvSpPr/>
          <p:nvPr/>
        </p:nvSpPr>
        <p:spPr>
          <a:xfrm>
            <a:off x="12028602"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p23"/>
          <p:cNvSpPr txBox="1"/>
          <p:nvPr/>
        </p:nvSpPr>
        <p:spPr>
          <a:xfrm>
            <a:off x="446315" y="101428"/>
            <a:ext cx="1136418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（事例5）「AIがプレゼンし、20%のアポを獲得」＜A社＞</a:t>
            </a:r>
            <a:endParaRPr b="1" i="0" sz="2000" u="none" cap="none" strike="noStrike">
              <a:solidFill>
                <a:schemeClr val="accent4"/>
              </a:solidFill>
              <a:latin typeface="BIZ UDPGothic"/>
              <a:ea typeface="BIZ UDPGothic"/>
              <a:cs typeface="BIZ UDPGothic"/>
              <a:sym typeface="BIZ UDPGothic"/>
            </a:endParaRPr>
          </a:p>
        </p:txBody>
      </p:sp>
      <p:sp>
        <p:nvSpPr>
          <p:cNvPr id="633" name="Google Shape;633;p23"/>
          <p:cNvSpPr txBox="1"/>
          <p:nvPr/>
        </p:nvSpPr>
        <p:spPr>
          <a:xfrm>
            <a:off x="525997" y="874428"/>
            <a:ext cx="11284500" cy="52629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■お客様の課題</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・外資系SaaSベンダー</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・毎回集客は目標達成しているが、商談につながらない</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・講演資料やプレゼン内容にも課題がある</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■ご利用いただいたプラン</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・マジセミ倶楽部</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■マジセミでの対応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・生成AIによる講演原稿作成と、AIデジタルヒューマンによるプレゼン代行を実施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・ウェビナー終了直後から架電するフォロー代行サービス「マジフォロ」を実施</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■結果</a:t>
            </a:r>
            <a:endParaRPr b="0" i="0" sz="2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0" i="0" lang="ja-JP" sz="2400" u="none" cap="none" strike="noStrike">
                <a:solidFill>
                  <a:schemeClr val="accent4"/>
                </a:solidFill>
                <a:latin typeface="BIZ UDPGothic"/>
                <a:ea typeface="BIZ UDPGothic"/>
                <a:cs typeface="BIZ UDPGothic"/>
                <a:sym typeface="BIZ UDPGothic"/>
              </a:rPr>
              <a:t>　・20人申込み→4件アポを実現</a:t>
            </a:r>
            <a:endParaRPr b="0" i="0" sz="2400" u="none" cap="none" strike="noStrike">
              <a:solidFill>
                <a:schemeClr val="accent4"/>
              </a:solidFill>
              <a:latin typeface="BIZ UDPGothic"/>
              <a:ea typeface="BIZ UDPGothic"/>
              <a:cs typeface="BIZ UDPGothic"/>
              <a:sym typeface="BIZ UDPGothic"/>
            </a:endParaRPr>
          </a:p>
        </p:txBody>
      </p:sp>
      <p:sp>
        <p:nvSpPr>
          <p:cNvPr id="634" name="Google Shape;634;p2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35" name="Google Shape;635;p2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4"/>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プランと料金について</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2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44" name="Google Shape;644;p2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cxnSp>
        <p:nvCxnSpPr>
          <p:cNvPr id="649" name="Google Shape;649;p25"/>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25"/>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51" name="Google Shape;651;p25"/>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652" name="Google Shape;652;p25"/>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2400" u="none" cap="none" strike="noStrike">
              <a:solidFill>
                <a:schemeClr val="accent4"/>
              </a:solidFill>
              <a:latin typeface="BIZ UDPGothic"/>
              <a:ea typeface="BIZ UDPGothic"/>
              <a:cs typeface="BIZ UDPGothic"/>
              <a:sym typeface="BIZ UDPGothic"/>
            </a:endParaRPr>
          </a:p>
        </p:txBody>
      </p:sp>
      <p:sp>
        <p:nvSpPr>
          <p:cNvPr id="653" name="Google Shape;653;p25"/>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400" u="none" cap="none" strike="noStrike">
              <a:solidFill>
                <a:srgbClr val="000000"/>
              </a:solidFill>
              <a:latin typeface="BIZ UDPGothic"/>
              <a:ea typeface="BIZ UDPGothic"/>
              <a:cs typeface="BIZ UDPGothic"/>
              <a:sym typeface="BIZ UDPGothic"/>
            </a:endParaRPr>
          </a:p>
        </p:txBody>
      </p:sp>
      <p:sp>
        <p:nvSpPr>
          <p:cNvPr id="654" name="Google Shape;654;p25"/>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655" name="Google Shape;655;p25"/>
          <p:cNvSpPr/>
          <p:nvPr/>
        </p:nvSpPr>
        <p:spPr>
          <a:xfrm>
            <a:off x="5984339" y="983800"/>
            <a:ext cx="2891700" cy="432000"/>
          </a:xfrm>
          <a:prstGeom prst="rect">
            <a:avLst/>
          </a:prstGeom>
          <a:solidFill>
            <a:schemeClr val="lt1"/>
          </a:solid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ja-JP" sz="1600" u="none" cap="none" strike="noStrike">
                <a:solidFill>
                  <a:srgbClr val="FF0066"/>
                </a:solidFill>
                <a:latin typeface="BIZ UDPGothic"/>
                <a:ea typeface="BIZ UDPGothic"/>
                <a:cs typeface="BIZ UDPGothic"/>
                <a:sym typeface="BIZ UDPGothic"/>
              </a:rPr>
              <a:t>おすすめ</a:t>
            </a:r>
            <a:endParaRPr b="1" i="0" sz="1600" u="none" cap="none" strike="noStrike">
              <a:solidFill>
                <a:srgbClr val="FF0066"/>
              </a:solidFill>
              <a:latin typeface="BIZ UDPGothic"/>
              <a:ea typeface="BIZ UDPGothic"/>
              <a:cs typeface="BIZ UDPGothic"/>
              <a:sym typeface="BIZ UDPGothic"/>
            </a:endParaRPr>
          </a:p>
        </p:txBody>
      </p:sp>
      <p:graphicFrame>
        <p:nvGraphicFramePr>
          <p:cNvPr id="656" name="Google Shape;656;p25"/>
          <p:cNvGraphicFramePr/>
          <p:nvPr/>
        </p:nvGraphicFramePr>
        <p:xfrm>
          <a:off x="380708" y="1539172"/>
          <a:ext cx="3000000" cy="3000000"/>
        </p:xfrm>
        <a:graphic>
          <a:graphicData uri="http://schemas.openxmlformats.org/drawingml/2006/table">
            <a:tbl>
              <a:tblPr bandRow="1" firstRow="1">
                <a:noFill/>
                <a:tableStyleId>{36977B20-A630-4A1D-81F4-7C21FFB1FC08}</a:tableStyleId>
              </a:tblPr>
              <a:tblGrid>
                <a:gridCol w="2941975"/>
                <a:gridCol w="2452950"/>
                <a:gridCol w="3181925"/>
                <a:gridCol w="2853725"/>
              </a:tblGrid>
              <a:tr h="5724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BIZ UDPGothic"/>
                        <a:ea typeface="BIZ UDPGothic"/>
                        <a:cs typeface="BIZ UDPGothic"/>
                        <a:sym typeface="BIZ UDPGothic"/>
                      </a:endParaRPr>
                    </a:p>
                  </a:txBody>
                  <a:tcPr marT="45725" marB="45725" marR="91450" marL="91450">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ビジター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ライト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latin typeface="BIZ UDPGothic"/>
                          <a:ea typeface="BIZ UDPGothic"/>
                          <a:cs typeface="BIZ UDPGothic"/>
                          <a:sym typeface="BIZ UDPGothic"/>
                        </a:rPr>
                        <a:t>マジセミ倶楽部 商談保証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こんな方におすすめ！</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ウェビナー開催予定が</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1年で1～2回程度</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年間4回以上ウェビナー開催予定</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リード単価を抑えたい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集客ではなく商談（アポ）を</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保証してほしい</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リード単価比較</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14,500円</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12,000円（毎月10名）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10,000円</a:t>
                      </a:r>
                      <a:r>
                        <a:rPr lang="ja-JP" sz="1600" u="none" cap="none" strike="noStrike">
                          <a:solidFill>
                            <a:schemeClr val="accent4"/>
                          </a:solidFill>
                          <a:latin typeface="BIZ UDPGothic"/>
                          <a:ea typeface="BIZ UDPGothic"/>
                          <a:cs typeface="BIZ UDPGothic"/>
                          <a:sym typeface="BIZ UDPGothic"/>
                        </a:rPr>
                        <a:t>（追加集客時）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20,000円（3ヶ月30名）</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13,500円（追加集客時）</a:t>
                      </a:r>
                      <a:endParaRPr sz="16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過去申込者重複課金対象外</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あり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sz="14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商談（アポ）保証</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※詳細は各プランの説明を参照</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なし</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030A0"/>
                          </a:solidFill>
                          <a:latin typeface="BIZ UDPGothic"/>
                          <a:ea typeface="BIZ UDPGothic"/>
                          <a:cs typeface="BIZ UDPGothic"/>
                          <a:sym typeface="BIZ UDPGothic"/>
                        </a:rPr>
                        <a:t>あり</a:t>
                      </a:r>
                      <a:endParaRPr b="1" sz="1600" u="none" cap="none" strike="noStrike">
                        <a:solidFill>
                          <a:srgbClr val="7030A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828000">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契約期間</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1回ごと</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F0066"/>
                          </a:solidFill>
                          <a:latin typeface="BIZ UDPGothic"/>
                          <a:ea typeface="BIZ UDPGothic"/>
                          <a:cs typeface="BIZ UDPGothic"/>
                          <a:sym typeface="BIZ UDPGothic"/>
                        </a:rPr>
                        <a:t>1ヶ月ごと</a:t>
                      </a:r>
                      <a:endParaRPr b="1" sz="1600" u="none" cap="none" strike="noStrike">
                        <a:solidFill>
                          <a:srgbClr val="FF0066"/>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EFF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3ヶ月ごと</a:t>
                      </a:r>
                      <a:endParaRPr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lang="ja-JP" sz="1600" u="none" cap="none" strike="noStrike">
                          <a:solidFill>
                            <a:schemeClr val="accent4"/>
                          </a:solidFill>
                          <a:latin typeface="BIZ UDPGothic"/>
                          <a:ea typeface="BIZ UDPGothic"/>
                          <a:cs typeface="BIZ UDPGothic"/>
                          <a:sym typeface="BIZ UDPGothic"/>
                        </a:rPr>
                        <a:t>（自動更新）</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657" name="Google Shape;657;p25"/>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6"/>
          <p:cNvSpPr/>
          <p:nvPr/>
        </p:nvSpPr>
        <p:spPr>
          <a:xfrm rot="-5400000">
            <a:off x="4235288" y="1082639"/>
            <a:ext cx="651823" cy="1192644"/>
          </a:xfrm>
          <a:prstGeom prst="bentUpArrow">
            <a:avLst>
              <a:gd fmla="val 25000" name="adj1"/>
              <a:gd fmla="val 25000" name="adj2"/>
              <a:gd fmla="val 25000" name="adj3"/>
            </a:avLst>
          </a:prstGeom>
          <a:solidFill>
            <a:srgbClr val="0F2A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6"/>
          <p:cNvSpPr/>
          <p:nvPr/>
        </p:nvSpPr>
        <p:spPr>
          <a:xfrm>
            <a:off x="2094756" y="4791455"/>
            <a:ext cx="7843619" cy="161613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ウェビナーコンテンツ活用</a:t>
            </a:r>
            <a:endParaRPr b="0" i="0" sz="1400" u="none" cap="none" strike="noStrike">
              <a:solidFill>
                <a:srgbClr val="000000"/>
              </a:solidFill>
              <a:latin typeface="BIZ UDPGothic"/>
              <a:ea typeface="BIZ UDPGothic"/>
              <a:cs typeface="BIZ UDPGothic"/>
              <a:sym typeface="BIZ UDPGothic"/>
            </a:endParaRPr>
          </a:p>
        </p:txBody>
      </p:sp>
      <p:sp>
        <p:nvSpPr>
          <p:cNvPr id="664" name="Google Shape;664;p26"/>
          <p:cNvSpPr/>
          <p:nvPr/>
        </p:nvSpPr>
        <p:spPr>
          <a:xfrm>
            <a:off x="6205179" y="1816001"/>
            <a:ext cx="3733197" cy="2556986"/>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リードフォロー・提案・受注</a:t>
            </a:r>
            <a:endParaRPr b="0" i="0" sz="1400" u="none" cap="none" strike="noStrike">
              <a:solidFill>
                <a:srgbClr val="000000"/>
              </a:solidFill>
              <a:latin typeface="BIZ UDPGothic"/>
              <a:ea typeface="BIZ UDPGothic"/>
              <a:cs typeface="BIZ UDPGothic"/>
              <a:sym typeface="BIZ UDPGothic"/>
            </a:endParaRPr>
          </a:p>
        </p:txBody>
      </p:sp>
      <p:sp>
        <p:nvSpPr>
          <p:cNvPr id="665" name="Google Shape;665;p26"/>
          <p:cNvSpPr/>
          <p:nvPr/>
        </p:nvSpPr>
        <p:spPr>
          <a:xfrm>
            <a:off x="2089728" y="1816000"/>
            <a:ext cx="3773192" cy="2556987"/>
          </a:xfrm>
          <a:prstGeom prst="rect">
            <a:avLst/>
          </a:prstGeom>
          <a:solidFill>
            <a:srgbClr val="B6CEF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　</a:t>
            </a:r>
            <a:r>
              <a:rPr b="1" i="0" lang="ja-JP" sz="1800" u="none" cap="none" strike="noStrike">
                <a:solidFill>
                  <a:schemeClr val="lt1"/>
                </a:solidFill>
                <a:latin typeface="BIZ UDPGothic"/>
                <a:ea typeface="BIZ UDPGothic"/>
                <a:cs typeface="BIZ UDPGothic"/>
                <a:sym typeface="BIZ UDPGothic"/>
              </a:rPr>
              <a:t>ウェビナー開催</a:t>
            </a:r>
            <a:endParaRPr b="0" i="0" sz="1400" u="none" cap="none" strike="noStrike">
              <a:solidFill>
                <a:srgbClr val="000000"/>
              </a:solidFill>
              <a:latin typeface="BIZ UDPGothic"/>
              <a:ea typeface="BIZ UDPGothic"/>
              <a:cs typeface="BIZ UDPGothic"/>
              <a:sym typeface="BIZ UDPGothic"/>
            </a:endParaRPr>
          </a:p>
        </p:txBody>
      </p:sp>
      <p:cxnSp>
        <p:nvCxnSpPr>
          <p:cNvPr id="666" name="Google Shape;666;p26"/>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667" name="Google Shape;667;p26"/>
          <p:cNvSpPr/>
          <p:nvPr/>
        </p:nvSpPr>
        <p:spPr>
          <a:xfrm>
            <a:off x="12032139" y="-762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668" name="Google Shape;668;p26"/>
          <p:cNvCxnSpPr/>
          <p:nvPr/>
        </p:nvCxnSpPr>
        <p:spPr>
          <a:xfrm>
            <a:off x="9888" y="79270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669" name="Google Shape;669;p26"/>
          <p:cNvSpPr txBox="1"/>
          <p:nvPr/>
        </p:nvSpPr>
        <p:spPr>
          <a:xfrm>
            <a:off x="292431" y="43837"/>
            <a:ext cx="10541823" cy="647643"/>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200" u="none" cap="none" strike="noStrike">
                <a:solidFill>
                  <a:schemeClr val="accent4"/>
                </a:solidFill>
                <a:latin typeface="BIZ UDPGothic"/>
                <a:ea typeface="BIZ UDPGothic"/>
                <a:cs typeface="BIZ UDPGothic"/>
                <a:sym typeface="BIZ UDPGothic"/>
              </a:rPr>
              <a:t>基本プラン以外に気になったサービスはございますか？</a:t>
            </a:r>
            <a:endParaRPr b="0" i="0" sz="2000" u="none" cap="none" strike="noStrike">
              <a:solidFill>
                <a:schemeClr val="accent4"/>
              </a:solidFill>
              <a:latin typeface="BIZ UDPGothic"/>
              <a:ea typeface="BIZ UDPGothic"/>
              <a:cs typeface="BIZ UDPGothic"/>
              <a:sym typeface="BIZ UDPGothic"/>
            </a:endParaRPr>
          </a:p>
        </p:txBody>
      </p:sp>
      <p:sp>
        <p:nvSpPr>
          <p:cNvPr id="670" name="Google Shape;670;p26"/>
          <p:cNvSpPr txBox="1"/>
          <p:nvPr/>
        </p:nvSpPr>
        <p:spPr>
          <a:xfrm>
            <a:off x="10249634" y="251663"/>
            <a:ext cx="1697004"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Service Map</a:t>
            </a:r>
            <a:endParaRPr b="1" i="0" sz="1200" u="none" cap="none" strike="noStrike">
              <a:solidFill>
                <a:schemeClr val="accent4"/>
              </a:solidFill>
              <a:latin typeface="BIZ UDPGothic"/>
              <a:ea typeface="BIZ UDPGothic"/>
              <a:cs typeface="BIZ UDPGothic"/>
              <a:sym typeface="BIZ UDPGothic"/>
            </a:endParaRPr>
          </a:p>
        </p:txBody>
      </p:sp>
      <p:sp>
        <p:nvSpPr>
          <p:cNvPr id="671" name="Google Shape;671;p26"/>
          <p:cNvSpPr/>
          <p:nvPr/>
        </p:nvSpPr>
        <p:spPr>
          <a:xfrm>
            <a:off x="2274749" y="2253771"/>
            <a:ext cx="2882772"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BIZ UDPGothic"/>
                <a:ea typeface="BIZ UDPGothic"/>
                <a:cs typeface="BIZ UDPGothic"/>
                <a:sym typeface="BIZ UDPGothic"/>
              </a:rPr>
              <a:t>ウェビナー開催</a:t>
            </a:r>
            <a:endParaRPr b="1" i="0" sz="2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(ビジター orマジセミ倶楽部)</a:t>
            </a:r>
            <a:endParaRPr b="0" i="0" sz="1400" u="none" cap="none" strike="noStrike">
              <a:solidFill>
                <a:schemeClr val="lt1"/>
              </a:solidFill>
              <a:latin typeface="BIZ UDPGothic"/>
              <a:ea typeface="BIZ UDPGothic"/>
              <a:cs typeface="BIZ UDPGothic"/>
              <a:sym typeface="BIZ UDPGothic"/>
            </a:endParaRPr>
          </a:p>
        </p:txBody>
      </p:sp>
      <p:sp>
        <p:nvSpPr>
          <p:cNvPr id="672" name="Google Shape;672;p26"/>
          <p:cNvSpPr/>
          <p:nvPr/>
        </p:nvSpPr>
        <p:spPr>
          <a:xfrm>
            <a:off x="10145933" y="2253771"/>
            <a:ext cx="1769026" cy="1118383"/>
          </a:xfrm>
          <a:prstGeom prst="rect">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インサイドセールス</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または</a:t>
            </a:r>
            <a:br>
              <a:rPr b="0" i="0" lang="ja-JP" sz="1400" u="none" cap="none" strike="noStrike">
                <a:solidFill>
                  <a:schemeClr val="lt1"/>
                </a:solidFill>
                <a:latin typeface="BIZ UDPGothic"/>
                <a:ea typeface="BIZ UDPGothic"/>
                <a:cs typeface="BIZ UDPGothic"/>
                <a:sym typeface="BIZ UDPGothic"/>
              </a:rPr>
            </a:br>
            <a:r>
              <a:rPr b="0" i="0" lang="ja-JP" sz="1400" u="none" cap="none" strike="noStrike">
                <a:solidFill>
                  <a:schemeClr val="lt1"/>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sp>
        <p:nvSpPr>
          <p:cNvPr id="673" name="Google Shape;673;p26"/>
          <p:cNvSpPr/>
          <p:nvPr/>
        </p:nvSpPr>
        <p:spPr>
          <a:xfrm>
            <a:off x="7494458" y="2253771"/>
            <a:ext cx="2595719" cy="1125705"/>
          </a:xfrm>
          <a:prstGeom prst="rightArrowCallout">
            <a:avLst>
              <a:gd fmla="val 15872" name="adj1"/>
              <a:gd fmla="val 14732" name="adj2"/>
              <a:gd fmla="val 15302" name="adj3"/>
              <a:gd fmla="val 8658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営業代行</a:t>
            </a:r>
            <a:endParaRPr b="1" i="0" sz="2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2000" u="none" cap="none" strike="noStrike">
                <a:solidFill>
                  <a:schemeClr val="lt1"/>
                </a:solidFill>
                <a:latin typeface="BIZ UDPGothic"/>
                <a:ea typeface="BIZ UDPGothic"/>
                <a:cs typeface="BIZ UDPGothic"/>
                <a:sym typeface="BIZ UDPGothic"/>
              </a:rPr>
              <a:t>(提案・受注)</a:t>
            </a:r>
            <a:endParaRPr b="0" i="0" sz="12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(マジ営業)</a:t>
            </a:r>
            <a:endParaRPr b="0" i="0" sz="1400" u="none" cap="none" strike="noStrike">
              <a:solidFill>
                <a:srgbClr val="000000"/>
              </a:solidFill>
              <a:latin typeface="BIZ UDPGothic"/>
              <a:ea typeface="BIZ UDPGothic"/>
              <a:cs typeface="BIZ UDPGothic"/>
              <a:sym typeface="BIZ UDPGothic"/>
            </a:endParaRPr>
          </a:p>
        </p:txBody>
      </p:sp>
      <p:sp>
        <p:nvSpPr>
          <p:cNvPr id="674" name="Google Shape;674;p26"/>
          <p:cNvSpPr/>
          <p:nvPr/>
        </p:nvSpPr>
        <p:spPr>
          <a:xfrm>
            <a:off x="5163570" y="2253771"/>
            <a:ext cx="2330887" cy="1114736"/>
          </a:xfrm>
          <a:prstGeom prst="rightArrowCallout">
            <a:avLst>
              <a:gd fmla="val 15872" name="adj1"/>
              <a:gd fmla="val 14732" name="adj2"/>
              <a:gd fmla="val 15302" name="adj3"/>
              <a:gd fmla="val 86468" name="adj4"/>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ウェビナー</a:t>
            </a:r>
            <a:br>
              <a:rPr b="1" i="0" lang="ja-JP" sz="1800" u="none" cap="none" strike="noStrike">
                <a:solidFill>
                  <a:schemeClr val="lt1"/>
                </a:solidFill>
                <a:latin typeface="BIZ UDPGothic"/>
                <a:ea typeface="BIZ UDPGothic"/>
                <a:cs typeface="BIZ UDPGothic"/>
                <a:sym typeface="BIZ UDPGothic"/>
              </a:rPr>
            </a:br>
            <a:r>
              <a:rPr b="1" i="0" lang="ja-JP" sz="1800" u="none" cap="none" strike="noStrike">
                <a:solidFill>
                  <a:schemeClr val="lt1"/>
                </a:solidFill>
                <a:latin typeface="BIZ UDPGothic"/>
                <a:ea typeface="BIZ UDPGothic"/>
                <a:cs typeface="BIZ UDPGothic"/>
                <a:sym typeface="BIZ UDPGothic"/>
              </a:rPr>
              <a:t>直後のフォロー</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(マジフォロ)</a:t>
            </a:r>
            <a:endParaRPr b="0" i="0" sz="1400" u="none" cap="none" strike="noStrike">
              <a:solidFill>
                <a:schemeClr val="lt1"/>
              </a:solidFill>
              <a:latin typeface="BIZ UDPGothic"/>
              <a:ea typeface="BIZ UDPGothic"/>
              <a:cs typeface="BIZ UDPGothic"/>
              <a:sym typeface="BIZ UDPGothic"/>
            </a:endParaRPr>
          </a:p>
        </p:txBody>
      </p:sp>
      <p:sp>
        <p:nvSpPr>
          <p:cNvPr id="675" name="Google Shape;675;p26"/>
          <p:cNvSpPr/>
          <p:nvPr/>
        </p:nvSpPr>
        <p:spPr>
          <a:xfrm>
            <a:off x="2093084" y="1192850"/>
            <a:ext cx="1871791" cy="1055341"/>
          </a:xfrm>
          <a:prstGeom prst="downArrowCallout">
            <a:avLst>
              <a:gd fmla="val 16192" name="adj1"/>
              <a:gd fmla="val 16893" name="adj2"/>
              <a:gd fmla="val 18295" name="adj3"/>
              <a:gd fmla="val 53281" name="adj4"/>
            </a:avLst>
          </a:prstGeom>
          <a:solidFill>
            <a:srgbClr val="ACB8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貴社保有リード</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100" u="none" cap="none" strike="noStrike">
                <a:solidFill>
                  <a:schemeClr val="lt1"/>
                </a:solidFill>
                <a:latin typeface="BIZ UDPGothic"/>
                <a:ea typeface="BIZ UDPGothic"/>
                <a:cs typeface="BIZ UDPGothic"/>
                <a:sym typeface="BIZ UDPGothic"/>
              </a:rPr>
              <a:t>（課金対象外）</a:t>
            </a:r>
            <a:endParaRPr b="0" i="0" sz="1100" u="none" cap="none" strike="noStrike">
              <a:solidFill>
                <a:srgbClr val="000000"/>
              </a:solidFill>
              <a:latin typeface="BIZ UDPGothic"/>
              <a:ea typeface="BIZ UDPGothic"/>
              <a:cs typeface="BIZ UDPGothic"/>
              <a:sym typeface="BIZ UDPGothic"/>
            </a:endParaRPr>
          </a:p>
        </p:txBody>
      </p:sp>
      <p:grpSp>
        <p:nvGrpSpPr>
          <p:cNvPr id="676" name="Google Shape;676;p26"/>
          <p:cNvGrpSpPr/>
          <p:nvPr/>
        </p:nvGrpSpPr>
        <p:grpSpPr>
          <a:xfrm>
            <a:off x="5937863" y="1456396"/>
            <a:ext cx="5290340" cy="800332"/>
            <a:chOff x="4585550" y="2238894"/>
            <a:chExt cx="5594100" cy="702600"/>
          </a:xfrm>
        </p:grpSpPr>
        <p:sp>
          <p:nvSpPr>
            <p:cNvPr id="677" name="Google Shape;677;p26"/>
            <p:cNvSpPr/>
            <p:nvPr/>
          </p:nvSpPr>
          <p:spPr>
            <a:xfrm flipH="1" rot="10800000">
              <a:off x="4585550" y="2238894"/>
              <a:ext cx="5594100" cy="702600"/>
            </a:xfrm>
            <a:prstGeom prst="bentUpArrow">
              <a:avLst>
                <a:gd fmla="val 20567" name="adj1"/>
                <a:gd fmla="val 25000" name="adj2"/>
                <a:gd fmla="val 23462" name="adj3"/>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a:off x="4585550" y="2238894"/>
              <a:ext cx="190383" cy="702600"/>
            </a:xfrm>
            <a:prstGeom prst="rect">
              <a:avLst/>
            </a:prstGeom>
            <a:gradFill>
              <a:gsLst>
                <a:gs pos="0">
                  <a:srgbClr val="1744A9"/>
                </a:gs>
                <a:gs pos="96000">
                  <a:srgbClr val="0D255D"/>
                </a:gs>
                <a:gs pos="100000">
                  <a:srgbClr val="3F72E5"/>
                </a:gs>
              </a:gsLst>
              <a:lin ang="27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26"/>
          <p:cNvSpPr/>
          <p:nvPr/>
        </p:nvSpPr>
        <p:spPr>
          <a:xfrm>
            <a:off x="2270826" y="3524859"/>
            <a:ext cx="1203249"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見逃し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配信</a:t>
            </a:r>
            <a:endParaRPr b="0" i="0" sz="1600" u="none" cap="none" strike="noStrike">
              <a:solidFill>
                <a:srgbClr val="000000"/>
              </a:solidFill>
              <a:latin typeface="BIZ UDPGothic"/>
              <a:ea typeface="BIZ UDPGothic"/>
              <a:cs typeface="BIZ UDPGothic"/>
              <a:sym typeface="BIZ UDPGothic"/>
            </a:endParaRPr>
          </a:p>
        </p:txBody>
      </p:sp>
      <p:sp>
        <p:nvSpPr>
          <p:cNvPr id="680" name="Google Shape;680;p26"/>
          <p:cNvSpPr/>
          <p:nvPr/>
        </p:nvSpPr>
        <p:spPr>
          <a:xfrm>
            <a:off x="2396490"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SEO記事</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作成</a:t>
            </a:r>
            <a:endParaRPr b="0" i="0" sz="1600" u="none" cap="none" strike="noStrike">
              <a:solidFill>
                <a:srgbClr val="000000"/>
              </a:solidFill>
              <a:latin typeface="BIZ UDPGothic"/>
              <a:ea typeface="BIZ UDPGothic"/>
              <a:cs typeface="BIZ UDPGothic"/>
              <a:sym typeface="BIZ UDPGothic"/>
            </a:endParaRPr>
          </a:p>
        </p:txBody>
      </p:sp>
      <p:sp>
        <p:nvSpPr>
          <p:cNvPr id="681" name="Google Shape;681;p26"/>
          <p:cNvSpPr/>
          <p:nvPr/>
        </p:nvSpPr>
        <p:spPr>
          <a:xfrm>
            <a:off x="4217723" y="5316051"/>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提供/無料</a:t>
            </a:r>
            <a:endParaRPr b="0" i="0" sz="1600" u="none" cap="none" strike="noStrike">
              <a:solidFill>
                <a:srgbClr val="000000"/>
              </a:solidFill>
              <a:latin typeface="BIZ UDPGothic"/>
              <a:ea typeface="BIZ UDPGothic"/>
              <a:cs typeface="BIZ UDPGothic"/>
              <a:sym typeface="BIZ UDPGothic"/>
            </a:endParaRPr>
          </a:p>
        </p:txBody>
      </p:sp>
      <p:sp>
        <p:nvSpPr>
          <p:cNvPr id="682" name="Google Shape;682;p26"/>
          <p:cNvSpPr/>
          <p:nvPr/>
        </p:nvSpPr>
        <p:spPr>
          <a:xfrm>
            <a:off x="3660497" y="3522753"/>
            <a:ext cx="1103262"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再放送</a:t>
            </a:r>
            <a:endParaRPr b="0" i="0" sz="1600" u="none" cap="none" strike="noStrike">
              <a:solidFill>
                <a:srgbClr val="000000"/>
              </a:solidFill>
              <a:latin typeface="BIZ UDPGothic"/>
              <a:ea typeface="BIZ UDPGothic"/>
              <a:cs typeface="BIZ UDPGothic"/>
              <a:sym typeface="BIZ UDPGothic"/>
            </a:endParaRPr>
          </a:p>
        </p:txBody>
      </p:sp>
      <p:sp>
        <p:nvSpPr>
          <p:cNvPr id="683" name="Google Shape;683;p26"/>
          <p:cNvSpPr/>
          <p:nvPr/>
        </p:nvSpPr>
        <p:spPr>
          <a:xfrm>
            <a:off x="7505609" y="3522752"/>
            <a:ext cx="2238965" cy="660373"/>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2ステップ</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endParaRPr b="0" i="0" sz="1600" u="none" cap="none" strike="noStrike">
              <a:solidFill>
                <a:srgbClr val="000000"/>
              </a:solidFill>
              <a:latin typeface="BIZ UDPGothic"/>
              <a:ea typeface="BIZ UDPGothic"/>
              <a:cs typeface="BIZ UDPGothic"/>
              <a:sym typeface="BIZ UDPGothic"/>
            </a:endParaRPr>
          </a:p>
        </p:txBody>
      </p:sp>
      <p:sp>
        <p:nvSpPr>
          <p:cNvPr id="684" name="Google Shape;684;p26"/>
          <p:cNvSpPr/>
          <p:nvPr/>
        </p:nvSpPr>
        <p:spPr>
          <a:xfrm>
            <a:off x="312311" y="1192850"/>
            <a:ext cx="1569859" cy="93008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展示会</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共同出展</a:t>
            </a:r>
            <a:endParaRPr b="0" i="0" sz="1400" u="none" cap="none" strike="noStrike">
              <a:solidFill>
                <a:srgbClr val="000000"/>
              </a:solidFill>
              <a:latin typeface="BIZ UDPGothic"/>
              <a:ea typeface="BIZ UDPGothic"/>
              <a:cs typeface="BIZ UDPGothic"/>
              <a:sym typeface="BIZ UDPGothic"/>
            </a:endParaRPr>
          </a:p>
        </p:txBody>
      </p:sp>
      <p:sp>
        <p:nvSpPr>
          <p:cNvPr id="685" name="Google Shape;685;p26"/>
          <p:cNvSpPr/>
          <p:nvPr/>
        </p:nvSpPr>
        <p:spPr>
          <a:xfrm>
            <a:off x="1877623" y="1328578"/>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26"/>
          <p:cNvSpPr/>
          <p:nvPr/>
        </p:nvSpPr>
        <p:spPr>
          <a:xfrm>
            <a:off x="191683" y="2248191"/>
            <a:ext cx="1685940" cy="94069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講演原稿・資料</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作成代行</a:t>
            </a:r>
            <a:endParaRPr b="1"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400" u="none" cap="none" strike="noStrike">
                <a:solidFill>
                  <a:schemeClr val="lt1"/>
                </a:solidFill>
                <a:latin typeface="BIZ UDPGothic"/>
                <a:ea typeface="BIZ UDPGothic"/>
                <a:cs typeface="BIZ UDPGothic"/>
                <a:sym typeface="BIZ UDPGothic"/>
              </a:rPr>
              <a:t>AIによる講演代行</a:t>
            </a:r>
            <a:endParaRPr b="0" i="0" sz="1400" u="none" cap="none" strike="noStrike">
              <a:solidFill>
                <a:srgbClr val="000000"/>
              </a:solidFill>
              <a:latin typeface="BIZ UDPGothic"/>
              <a:ea typeface="BIZ UDPGothic"/>
              <a:cs typeface="BIZ UDPGothic"/>
              <a:sym typeface="BIZ UDPGothic"/>
            </a:endParaRPr>
          </a:p>
        </p:txBody>
      </p:sp>
      <p:sp>
        <p:nvSpPr>
          <p:cNvPr id="687" name="Google Shape;687;p26"/>
          <p:cNvSpPr/>
          <p:nvPr/>
        </p:nvSpPr>
        <p:spPr>
          <a:xfrm>
            <a:off x="8092394"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サマリ</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動画作成</a:t>
            </a:r>
            <a:endParaRPr b="0" i="0" sz="1600" u="none" cap="none" strike="noStrike">
              <a:solidFill>
                <a:srgbClr val="000000"/>
              </a:solidFill>
              <a:latin typeface="BIZ UDPGothic"/>
              <a:ea typeface="BIZ UDPGothic"/>
              <a:cs typeface="BIZ UDPGothic"/>
              <a:sym typeface="BIZ UDPGothic"/>
            </a:endParaRPr>
          </a:p>
        </p:txBody>
      </p:sp>
      <p:sp>
        <p:nvSpPr>
          <p:cNvPr id="688" name="Google Shape;688;p26"/>
          <p:cNvSpPr/>
          <p:nvPr/>
        </p:nvSpPr>
        <p:spPr>
          <a:xfrm>
            <a:off x="6038956" y="5316050"/>
            <a:ext cx="1781543"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フル動画</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提供/２次利用</a:t>
            </a:r>
            <a:endParaRPr b="0" i="0" sz="1600" u="none" cap="none" strike="noStrike">
              <a:solidFill>
                <a:srgbClr val="000000"/>
              </a:solidFill>
              <a:latin typeface="BIZ UDPGothic"/>
              <a:ea typeface="BIZ UDPGothic"/>
              <a:cs typeface="BIZ UDPGothic"/>
              <a:sym typeface="BIZ UDPGothic"/>
            </a:endParaRPr>
          </a:p>
        </p:txBody>
      </p:sp>
      <p:sp>
        <p:nvSpPr>
          <p:cNvPr id="689" name="Google Shape;689;p26"/>
          <p:cNvSpPr/>
          <p:nvPr/>
        </p:nvSpPr>
        <p:spPr>
          <a:xfrm>
            <a:off x="61802" y="982449"/>
            <a:ext cx="784832"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0" name="Google Shape;690;p26"/>
          <p:cNvSpPr txBox="1"/>
          <p:nvPr/>
        </p:nvSpPr>
        <p:spPr>
          <a:xfrm>
            <a:off x="54190" y="1047575"/>
            <a:ext cx="813494"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枠限定</a:t>
            </a:r>
            <a:endParaRPr b="1" i="0" sz="11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100" u="none" cap="none" strike="noStrike">
                <a:solidFill>
                  <a:srgbClr val="102F74"/>
                </a:solidFill>
                <a:latin typeface="BIZ UDPGothic"/>
                <a:ea typeface="BIZ UDPGothic"/>
                <a:cs typeface="BIZ UDPGothic"/>
                <a:sym typeface="BIZ UDPGothic"/>
              </a:rPr>
              <a:t>先着順</a:t>
            </a:r>
            <a:endParaRPr b="0" i="0" sz="1050" u="none" cap="none" strike="noStrike">
              <a:solidFill>
                <a:srgbClr val="000000"/>
              </a:solidFill>
              <a:latin typeface="Arial"/>
              <a:ea typeface="Arial"/>
              <a:cs typeface="Arial"/>
              <a:sym typeface="Arial"/>
            </a:endParaRPr>
          </a:p>
        </p:txBody>
      </p:sp>
      <p:grpSp>
        <p:nvGrpSpPr>
          <p:cNvPr id="691" name="Google Shape;691;p26"/>
          <p:cNvGrpSpPr/>
          <p:nvPr/>
        </p:nvGrpSpPr>
        <p:grpSpPr>
          <a:xfrm>
            <a:off x="2022170" y="4901771"/>
            <a:ext cx="1060828" cy="581658"/>
            <a:chOff x="2022170" y="4553950"/>
            <a:chExt cx="1060828" cy="581658"/>
          </a:xfrm>
        </p:grpSpPr>
        <p:sp>
          <p:nvSpPr>
            <p:cNvPr id="692" name="Google Shape;69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sp>
        <p:nvSpPr>
          <p:cNvPr id="694" name="Google Shape;694;p26"/>
          <p:cNvSpPr/>
          <p:nvPr/>
        </p:nvSpPr>
        <p:spPr>
          <a:xfrm rot="5400000">
            <a:off x="3672137" y="4021766"/>
            <a:ext cx="608373" cy="944320"/>
          </a:xfrm>
          <a:prstGeom prst="rightArrow">
            <a:avLst>
              <a:gd fmla="val 50000" name="adj1"/>
              <a:gd fmla="val 44322" name="adj2"/>
            </a:avLst>
          </a:prstGeom>
          <a:solidFill>
            <a:srgbClr val="B6CE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95" name="Google Shape;695;p26"/>
          <p:cNvGrpSpPr/>
          <p:nvPr/>
        </p:nvGrpSpPr>
        <p:grpSpPr>
          <a:xfrm>
            <a:off x="4565958" y="3749528"/>
            <a:ext cx="1060828" cy="581658"/>
            <a:chOff x="2022170" y="4553950"/>
            <a:chExt cx="1060828" cy="581658"/>
          </a:xfrm>
        </p:grpSpPr>
        <p:sp>
          <p:nvSpPr>
            <p:cNvPr id="696" name="Google Shape;696;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7" name="Google Shape;697;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698" name="Google Shape;698;p26"/>
          <p:cNvGrpSpPr/>
          <p:nvPr/>
        </p:nvGrpSpPr>
        <p:grpSpPr>
          <a:xfrm>
            <a:off x="6386683" y="3200094"/>
            <a:ext cx="1060828" cy="581658"/>
            <a:chOff x="2022170" y="4553950"/>
            <a:chExt cx="1060828" cy="581658"/>
          </a:xfrm>
        </p:grpSpPr>
        <p:sp>
          <p:nvSpPr>
            <p:cNvPr id="699" name="Google Shape;699;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1" name="Google Shape;701;p26"/>
          <p:cNvGrpSpPr/>
          <p:nvPr/>
        </p:nvGrpSpPr>
        <p:grpSpPr>
          <a:xfrm>
            <a:off x="9137258" y="4928001"/>
            <a:ext cx="1060828" cy="581658"/>
            <a:chOff x="2022170" y="4553950"/>
            <a:chExt cx="1060828" cy="581658"/>
          </a:xfrm>
        </p:grpSpPr>
        <p:sp>
          <p:nvSpPr>
            <p:cNvPr id="702" name="Google Shape;702;p26"/>
            <p:cNvSpPr/>
            <p:nvPr/>
          </p:nvSpPr>
          <p:spPr>
            <a:xfrm>
              <a:off x="2049879" y="4553950"/>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3" name="Google Shape;703;p26"/>
            <p:cNvSpPr txBox="1"/>
            <p:nvPr/>
          </p:nvSpPr>
          <p:spPr>
            <a:xfrm>
              <a:off x="2022170" y="4644745"/>
              <a:ext cx="1060828"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多くの企業が</a:t>
              </a:r>
              <a:endParaRPr b="1" i="0" sz="100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00" u="none" cap="none" strike="noStrike">
                  <a:solidFill>
                    <a:srgbClr val="102F74"/>
                  </a:solidFill>
                  <a:latin typeface="BIZ UDPGothic"/>
                  <a:ea typeface="BIZ UDPGothic"/>
                  <a:cs typeface="BIZ UDPGothic"/>
                  <a:sym typeface="BIZ UDPGothic"/>
                </a:rPr>
                <a:t>活用されます</a:t>
              </a:r>
              <a:endParaRPr b="0" i="0" sz="1000" u="none" cap="none" strike="noStrike">
                <a:solidFill>
                  <a:srgbClr val="000000"/>
                </a:solidFill>
                <a:latin typeface="Arial"/>
                <a:ea typeface="Arial"/>
                <a:cs typeface="Arial"/>
                <a:sym typeface="Arial"/>
              </a:endParaRPr>
            </a:p>
          </p:txBody>
        </p:sp>
      </p:grpSp>
      <p:grpSp>
        <p:nvGrpSpPr>
          <p:cNvPr id="704" name="Google Shape;704;p26"/>
          <p:cNvGrpSpPr/>
          <p:nvPr/>
        </p:nvGrpSpPr>
        <p:grpSpPr>
          <a:xfrm>
            <a:off x="9122594" y="2004888"/>
            <a:ext cx="1060828" cy="581658"/>
            <a:chOff x="9137965" y="3639607"/>
            <a:chExt cx="1060828" cy="581658"/>
          </a:xfrm>
        </p:grpSpPr>
        <p:sp>
          <p:nvSpPr>
            <p:cNvPr id="705" name="Google Shape;705;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07" name="Google Shape;707;p26"/>
          <p:cNvSpPr/>
          <p:nvPr/>
        </p:nvSpPr>
        <p:spPr>
          <a:xfrm>
            <a:off x="1862446" y="2545243"/>
            <a:ext cx="215459" cy="351805"/>
          </a:xfrm>
          <a:prstGeom prst="rightArrow">
            <a:avLst>
              <a:gd fmla="val 50000" name="adj1"/>
              <a:gd fmla="val 50000" name="adj2"/>
            </a:avLst>
          </a:prstGeom>
          <a:solidFill>
            <a:srgbClr val="0F2A6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08" name="Google Shape;708;p26"/>
          <p:cNvGrpSpPr/>
          <p:nvPr/>
        </p:nvGrpSpPr>
        <p:grpSpPr>
          <a:xfrm>
            <a:off x="39882" y="3138171"/>
            <a:ext cx="1060828" cy="581658"/>
            <a:chOff x="9137965" y="3639607"/>
            <a:chExt cx="1060828" cy="581658"/>
          </a:xfrm>
        </p:grpSpPr>
        <p:sp>
          <p:nvSpPr>
            <p:cNvPr id="709" name="Google Shape;709;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0" name="Google Shape;710;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1" name="Google Shape;711;p26"/>
          <p:cNvSpPr/>
          <p:nvPr/>
        </p:nvSpPr>
        <p:spPr>
          <a:xfrm>
            <a:off x="10268295" y="5316050"/>
            <a:ext cx="1527905" cy="846767"/>
          </a:xfrm>
          <a:prstGeom prst="rect">
            <a:avLst/>
          </a:prstGeom>
          <a:gradFill>
            <a:gsLst>
              <a:gs pos="0">
                <a:srgbClr val="3F72E5"/>
              </a:gs>
              <a:gs pos="50000">
                <a:srgbClr val="1744A9"/>
              </a:gs>
              <a:gs pos="100000">
                <a:srgbClr val="0D255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SEO動画作成</a:t>
            </a:r>
            <a:endParaRPr b="0" i="0" sz="1600" u="none" cap="none" strike="noStrike">
              <a:solidFill>
                <a:srgbClr val="000000"/>
              </a:solidFill>
              <a:latin typeface="BIZ UDPGothic"/>
              <a:ea typeface="BIZ UDPGothic"/>
              <a:cs typeface="BIZ UDPGothic"/>
              <a:sym typeface="BIZ UDPGothic"/>
            </a:endParaRPr>
          </a:p>
        </p:txBody>
      </p:sp>
      <p:grpSp>
        <p:nvGrpSpPr>
          <p:cNvPr id="712" name="Google Shape;712;p26"/>
          <p:cNvGrpSpPr/>
          <p:nvPr/>
        </p:nvGrpSpPr>
        <p:grpSpPr>
          <a:xfrm>
            <a:off x="10937874" y="4928001"/>
            <a:ext cx="1060828" cy="581658"/>
            <a:chOff x="9137965" y="3639607"/>
            <a:chExt cx="1060828" cy="581658"/>
          </a:xfrm>
        </p:grpSpPr>
        <p:sp>
          <p:nvSpPr>
            <p:cNvPr id="713" name="Google Shape;713;p26"/>
            <p:cNvSpPr/>
            <p:nvPr/>
          </p:nvSpPr>
          <p:spPr>
            <a:xfrm>
              <a:off x="9165674" y="3639607"/>
              <a:ext cx="1005411" cy="581658"/>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6"/>
            <p:cNvSpPr txBox="1"/>
            <p:nvPr/>
          </p:nvSpPr>
          <p:spPr>
            <a:xfrm>
              <a:off x="9137965" y="3715013"/>
              <a:ext cx="1060828"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おすすめ</a:t>
              </a:r>
              <a:endParaRPr b="1" i="0" sz="1050" u="none" cap="none" strike="noStrike">
                <a:solidFill>
                  <a:srgbClr val="102F7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050" u="none" cap="none" strike="noStrike">
                  <a:solidFill>
                    <a:srgbClr val="102F74"/>
                  </a:solidFill>
                  <a:latin typeface="BIZ UDPGothic"/>
                  <a:ea typeface="BIZ UDPGothic"/>
                  <a:cs typeface="BIZ UDPGothic"/>
                  <a:sym typeface="BIZ UDPGothic"/>
                </a:rPr>
                <a:t>新サービス</a:t>
              </a:r>
              <a:endParaRPr b="0" i="0" sz="1050" u="none" cap="none" strike="noStrike">
                <a:solidFill>
                  <a:srgbClr val="000000"/>
                </a:solidFill>
                <a:latin typeface="Arial"/>
                <a:ea typeface="Arial"/>
                <a:cs typeface="Arial"/>
                <a:sym typeface="Arial"/>
              </a:endParaRPr>
            </a:p>
          </p:txBody>
        </p:sp>
      </p:grpSp>
      <p:sp>
        <p:nvSpPr>
          <p:cNvPr id="715" name="Google Shape;715;p2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16" name="Google Shape;716;p2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マジセミ倶楽部か？ビジターか？</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4" name="Google Shape;724;p27"/>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8"/>
          <p:cNvSpPr/>
          <p:nvPr/>
        </p:nvSpPr>
        <p:spPr>
          <a:xfrm>
            <a:off x="8136547" y="2551676"/>
            <a:ext cx="849300" cy="2732100"/>
          </a:xfrm>
          <a:prstGeom prst="downArrow">
            <a:avLst>
              <a:gd fmla="val 50000" name="adj1"/>
              <a:gd fmla="val 35720" name="adj2"/>
            </a:avLst>
          </a:prstGeom>
          <a:solidFill>
            <a:srgbClr val="FFD9E8"/>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0" name="Google Shape;730;p28"/>
          <p:cNvSpPr/>
          <p:nvPr/>
        </p:nvSpPr>
        <p:spPr>
          <a:xfrm>
            <a:off x="2934760" y="2528595"/>
            <a:ext cx="849300" cy="2732100"/>
          </a:xfrm>
          <a:prstGeom prst="downArrow">
            <a:avLst>
              <a:gd fmla="val 50000" name="adj1"/>
              <a:gd fmla="val 36818" name="adj2"/>
            </a:avLst>
          </a:prstGeom>
          <a:solidFill>
            <a:srgbClr val="4F7CE6"/>
          </a:solidFill>
          <a:ln>
            <a:noFill/>
          </a:ln>
        </p:spPr>
        <p:txBody>
          <a:bodyPr anchorCtr="0" anchor="ctr" bIns="41450" lIns="82900" spcFirstLastPara="1" rIns="82900" wrap="square" tIns="41450">
            <a:noAutofit/>
          </a:bodyPr>
          <a:lstStyle/>
          <a:p>
            <a:pPr indent="0" lvl="0" marL="0" marR="0" rtl="0" algn="ctr">
              <a:lnSpc>
                <a:spcPct val="100000"/>
              </a:lnSpc>
              <a:spcBef>
                <a:spcPts val="0"/>
              </a:spcBef>
              <a:spcAft>
                <a:spcPts val="0"/>
              </a:spcAft>
              <a:buClr>
                <a:srgbClr val="000000"/>
              </a:buClr>
              <a:buSzPts val="2175"/>
              <a:buFont typeface="Arial"/>
              <a:buNone/>
            </a:pPr>
            <a:r>
              <a:t/>
            </a:r>
            <a:endParaRPr b="0" i="0" sz="2175" u="none" cap="none" strike="noStrike">
              <a:solidFill>
                <a:schemeClr val="lt1"/>
              </a:solidFill>
              <a:latin typeface="Meiryo"/>
              <a:ea typeface="Meiryo"/>
              <a:cs typeface="Meiryo"/>
              <a:sym typeface="Meiryo"/>
            </a:endParaRPr>
          </a:p>
        </p:txBody>
      </p:sp>
      <p:sp>
        <p:nvSpPr>
          <p:cNvPr id="731" name="Google Shape;731;p28"/>
          <p:cNvSpPr/>
          <p:nvPr/>
        </p:nvSpPr>
        <p:spPr>
          <a:xfrm>
            <a:off x="12028964" y="-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32" name="Google Shape;732;p28"/>
          <p:cNvCxnSpPr/>
          <p:nvPr/>
        </p:nvCxnSpPr>
        <p:spPr>
          <a:xfrm>
            <a:off x="6713" y="80032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33" name="Google Shape;733;p28"/>
          <p:cNvSpPr txBox="1"/>
          <p:nvPr/>
        </p:nvSpPr>
        <p:spPr>
          <a:xfrm>
            <a:off x="289256" y="1451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プランの比較</a:t>
            </a:r>
            <a:endParaRPr b="0" i="0" sz="3600" u="none" cap="none" strike="noStrike">
              <a:solidFill>
                <a:schemeClr val="accent4"/>
              </a:solidFill>
              <a:latin typeface="BIZ UDPGothic"/>
              <a:ea typeface="BIZ UDPGothic"/>
              <a:cs typeface="BIZ UDPGothic"/>
              <a:sym typeface="BIZ UDPGothic"/>
            </a:endParaRPr>
          </a:p>
        </p:txBody>
      </p:sp>
      <p:sp>
        <p:nvSpPr>
          <p:cNvPr id="734" name="Google Shape;734;p28"/>
          <p:cNvSpPr txBox="1"/>
          <p:nvPr/>
        </p:nvSpPr>
        <p:spPr>
          <a:xfrm>
            <a:off x="10246459" y="25928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Pricing </a:t>
            </a:r>
            <a:r>
              <a:rPr b="0" i="0" lang="ja-JP" sz="1200" u="none" cap="none" strike="noStrike">
                <a:solidFill>
                  <a:schemeClr val="accent4"/>
                </a:solidFill>
                <a:latin typeface="Arial"/>
                <a:ea typeface="Arial"/>
                <a:cs typeface="Arial"/>
                <a:sym typeface="Arial"/>
              </a:rPr>
              <a:t>Plans</a:t>
            </a:r>
            <a:endParaRPr b="0" i="0" sz="1400" u="none" cap="none" strike="noStrike">
              <a:solidFill>
                <a:srgbClr val="000000"/>
              </a:solidFill>
              <a:latin typeface="Arial"/>
              <a:ea typeface="Arial"/>
              <a:cs typeface="Arial"/>
              <a:sym typeface="Arial"/>
            </a:endParaRPr>
          </a:p>
        </p:txBody>
      </p:sp>
      <p:graphicFrame>
        <p:nvGraphicFramePr>
          <p:cNvPr id="735" name="Google Shape;735;p28"/>
          <p:cNvGraphicFramePr/>
          <p:nvPr/>
        </p:nvGraphicFramePr>
        <p:xfrm>
          <a:off x="947757" y="5283807"/>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67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30名×14,500円</a:t>
                      </a:r>
                      <a:endParaRPr sz="1400" u="none" cap="none" strike="noStrike">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=435,000円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6" name="Google Shape;736;p28"/>
          <p:cNvGraphicFramePr/>
          <p:nvPr/>
        </p:nvGraphicFramePr>
        <p:xfrm>
          <a:off x="6178870" y="5283806"/>
          <a:ext cx="3000000" cy="3000000"/>
        </p:xfrm>
        <a:graphic>
          <a:graphicData uri="http://schemas.openxmlformats.org/drawingml/2006/table">
            <a:tbl>
              <a:tblPr bandRow="1" firstRow="1">
                <a:noFill/>
                <a:tableStyleId>{DE458228-4A23-4751-AD18-C8A8BBD7AB6F}</a:tableStyleId>
              </a:tblPr>
              <a:tblGrid>
                <a:gridCol w="4823400"/>
              </a:tblGrid>
              <a:tr h="3242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ご請求</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778125">
                <a:tc>
                  <a:txBody>
                    <a:bodyPr/>
                    <a:lstStyle/>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10名×12,000円</a:t>
                      </a:r>
                      <a:endParaRPr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＝120,000円</a:t>
                      </a:r>
                      <a:r>
                        <a:rPr lang="ja-JP" sz="800" u="none" cap="none" strike="noStrike">
                          <a:solidFill>
                            <a:schemeClr val="accent4"/>
                          </a:solidFill>
                          <a:latin typeface="BIZ UDPGothic"/>
                          <a:ea typeface="BIZ UDPGothic"/>
                          <a:cs typeface="BIZ UDPGothic"/>
                          <a:sym typeface="BIZ UDPGothic"/>
                        </a:rPr>
                        <a:t>（税別）</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7" name="Google Shape;737;p28"/>
          <p:cNvGraphicFramePr/>
          <p:nvPr/>
        </p:nvGraphicFramePr>
        <p:xfrm>
          <a:off x="947757"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latin typeface="BIZ UDPGothic"/>
                          <a:ea typeface="BIZ UDPGothic"/>
                          <a:cs typeface="BIZ UDPGothic"/>
                          <a:sym typeface="BIZ UDPGothic"/>
                        </a:rPr>
                        <a:t>ビジター</a:t>
                      </a:r>
                      <a:endParaRPr sz="2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aphicFrame>
        <p:nvGraphicFramePr>
          <p:cNvPr id="738" name="Google Shape;738;p28"/>
          <p:cNvGraphicFramePr/>
          <p:nvPr/>
        </p:nvGraphicFramePr>
        <p:xfrm>
          <a:off x="6178870" y="1190538"/>
          <a:ext cx="3000000" cy="3000000"/>
        </p:xfrm>
        <a:graphic>
          <a:graphicData uri="http://schemas.openxmlformats.org/drawingml/2006/table">
            <a:tbl>
              <a:tblPr bandRow="1" firstRow="1">
                <a:noFill/>
                <a:tableStyleId>{DE458228-4A23-4751-AD18-C8A8BBD7AB6F}</a:tableStyleId>
              </a:tblPr>
              <a:tblGrid>
                <a:gridCol w="4823400"/>
              </a:tblGrid>
              <a:tr h="335250">
                <a:tc>
                  <a:txBody>
                    <a:bodyPr/>
                    <a:lstStyle/>
                    <a:p>
                      <a:pPr indent="0" lvl="0" marL="0" marR="0" rtl="0" algn="ctr">
                        <a:lnSpc>
                          <a:spcPct val="100000"/>
                        </a:lnSpc>
                        <a:spcBef>
                          <a:spcPts val="0"/>
                        </a:spcBef>
                        <a:spcAft>
                          <a:spcPts val="0"/>
                        </a:spcAft>
                        <a:buClr>
                          <a:srgbClr val="000000"/>
                        </a:buClr>
                        <a:buSzPts val="2400"/>
                        <a:buFont typeface="Arial"/>
                        <a:buNone/>
                      </a:pPr>
                      <a:r>
                        <a:rPr lang="ja-JP" sz="2400" u="none" cap="none" strike="noStrike">
                          <a:solidFill>
                            <a:schemeClr val="lt1"/>
                          </a:solidFill>
                          <a:latin typeface="BIZ UDPGothic"/>
                          <a:ea typeface="BIZ UDPGothic"/>
                          <a:cs typeface="BIZ UDPGothic"/>
                          <a:sym typeface="BIZ UDPGothic"/>
                        </a:rPr>
                        <a:t>マジセミ倶楽部</a:t>
                      </a:r>
                      <a:endParaRPr sz="2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767125">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セミナー開催</a:t>
                      </a:r>
                      <a:endParaRPr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accent4"/>
                          </a:solidFill>
                          <a:latin typeface="BIZ UDPGothic"/>
                          <a:ea typeface="BIZ UDPGothic"/>
                          <a:cs typeface="BIZ UDPGothic"/>
                          <a:sym typeface="BIZ UDPGothic"/>
                        </a:rPr>
                        <a:t>集客実績30名</a:t>
                      </a:r>
                      <a:endParaRPr sz="18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alpha val="0"/>
                      </a:schemeClr>
                    </a:solidFill>
                  </a:tcPr>
                </a:tc>
              </a:tr>
            </a:tbl>
          </a:graphicData>
        </a:graphic>
      </p:graphicFrame>
      <p:grpSp>
        <p:nvGrpSpPr>
          <p:cNvPr id="739" name="Google Shape;739;p28"/>
          <p:cNvGrpSpPr/>
          <p:nvPr/>
        </p:nvGrpSpPr>
        <p:grpSpPr>
          <a:xfrm>
            <a:off x="6178870" y="2621903"/>
            <a:ext cx="1984200" cy="1102500"/>
            <a:chOff x="6389518" y="2457155"/>
            <a:chExt cx="1984200" cy="1102500"/>
          </a:xfrm>
        </p:grpSpPr>
        <p:sp>
          <p:nvSpPr>
            <p:cNvPr id="740" name="Google Shape;740;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741" name="Google Shape;741;p28"/>
            <p:cNvGrpSpPr/>
            <p:nvPr/>
          </p:nvGrpSpPr>
          <p:grpSpPr>
            <a:xfrm>
              <a:off x="6417513" y="2653310"/>
              <a:ext cx="1056232" cy="722312"/>
              <a:chOff x="-104243" y="1901019"/>
              <a:chExt cx="3699588" cy="2529991"/>
            </a:xfrm>
          </p:grpSpPr>
          <p:pic>
            <p:nvPicPr>
              <p:cNvPr descr="人の集団 単色塗りつぶし" id="742" name="Google Shape;742;p28"/>
              <p:cNvPicPr preferRelativeResize="0"/>
              <p:nvPr/>
            </p:nvPicPr>
            <p:blipFill rotWithShape="1">
              <a:blip r:embed="rId3">
                <a:alphaModFix/>
              </a:blip>
              <a:srcRect b="64845" l="0" r="0" t="0"/>
              <a:stretch/>
            </p:blipFill>
            <p:spPr>
              <a:xfrm>
                <a:off x="-104243" y="1901019"/>
                <a:ext cx="3699588" cy="1300523"/>
              </a:xfrm>
              <a:prstGeom prst="rect">
                <a:avLst/>
              </a:prstGeom>
              <a:noFill/>
              <a:ln>
                <a:noFill/>
              </a:ln>
            </p:spPr>
          </p:pic>
          <p:pic>
            <p:nvPicPr>
              <p:cNvPr descr="人の集団 単色塗りつぶし" id="743" name="Google Shape;743;p28"/>
              <p:cNvPicPr preferRelativeResize="0"/>
              <p:nvPr/>
            </p:nvPicPr>
            <p:blipFill rotWithShape="1">
              <a:blip r:embed="rId3">
                <a:alphaModFix/>
              </a:blip>
              <a:srcRect b="0" l="0" r="0" t="64971"/>
              <a:stretch/>
            </p:blipFill>
            <p:spPr>
              <a:xfrm>
                <a:off x="-104243" y="3135086"/>
                <a:ext cx="3699588" cy="1295924"/>
              </a:xfrm>
              <a:prstGeom prst="rect">
                <a:avLst/>
              </a:prstGeom>
              <a:noFill/>
              <a:ln>
                <a:noFill/>
              </a:ln>
            </p:spPr>
          </p:pic>
        </p:grpSp>
        <p:sp>
          <p:nvSpPr>
            <p:cNvPr id="744" name="Google Shape;744;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10名</a:t>
              </a:r>
              <a:endParaRPr b="0" i="0" sz="1400" u="none" cap="none" strike="noStrike">
                <a:solidFill>
                  <a:srgbClr val="000000"/>
                </a:solidFill>
                <a:latin typeface="BIZ UDPGothic"/>
                <a:ea typeface="BIZ UDPGothic"/>
                <a:cs typeface="BIZ UDPGothic"/>
                <a:sym typeface="BIZ UDPGothic"/>
              </a:endParaRPr>
            </a:p>
          </p:txBody>
        </p:sp>
      </p:grpSp>
      <p:sp>
        <p:nvSpPr>
          <p:cNvPr id="745" name="Google Shape;745;p28"/>
          <p:cNvSpPr/>
          <p:nvPr/>
        </p:nvSpPr>
        <p:spPr>
          <a:xfrm flipH="1">
            <a:off x="8451980" y="2619274"/>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（月会費）</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毎月10名分追加</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10名×@12,000円</a:t>
            </a:r>
            <a:endParaRPr b="0" i="0" sz="1400" u="none" cap="none" strike="noStrike">
              <a:solidFill>
                <a:srgbClr val="000000"/>
              </a:solidFill>
              <a:latin typeface="BIZ UDPGothic"/>
              <a:ea typeface="BIZ UDPGothic"/>
              <a:cs typeface="BIZ UDPGothic"/>
              <a:sym typeface="BIZ UDPGothic"/>
            </a:endParaRPr>
          </a:p>
        </p:txBody>
      </p:sp>
      <p:sp>
        <p:nvSpPr>
          <p:cNvPr id="746" name="Google Shape;746;p28"/>
          <p:cNvSpPr/>
          <p:nvPr/>
        </p:nvSpPr>
        <p:spPr>
          <a:xfrm flipH="1">
            <a:off x="8451979" y="3844323"/>
            <a:ext cx="2550300" cy="1102500"/>
          </a:xfrm>
          <a:prstGeom prst="homePlate">
            <a:avLst>
              <a:gd fmla="val 57470"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20名分無料特典を利用</a:t>
            </a:r>
            <a:endParaRPr b="0" i="0" sz="1400" u="none" cap="none" strike="noStrike">
              <a:solidFill>
                <a:schemeClr val="lt1"/>
              </a:solidFill>
              <a:latin typeface="BIZ UDPGothic"/>
              <a:ea typeface="BIZ UDPGothic"/>
              <a:cs typeface="BIZ UDPGothic"/>
              <a:sym typeface="BIZ UDPGothic"/>
            </a:endParaRPr>
          </a:p>
        </p:txBody>
      </p:sp>
      <p:grpSp>
        <p:nvGrpSpPr>
          <p:cNvPr id="747" name="Google Shape;747;p28"/>
          <p:cNvGrpSpPr/>
          <p:nvPr/>
        </p:nvGrpSpPr>
        <p:grpSpPr>
          <a:xfrm>
            <a:off x="6178870" y="3826207"/>
            <a:ext cx="1984200" cy="1102500"/>
            <a:chOff x="6394662" y="4031484"/>
            <a:chExt cx="1984200" cy="1102500"/>
          </a:xfrm>
        </p:grpSpPr>
        <p:grpSp>
          <p:nvGrpSpPr>
            <p:cNvPr id="748" name="Google Shape;748;p28"/>
            <p:cNvGrpSpPr/>
            <p:nvPr/>
          </p:nvGrpSpPr>
          <p:grpSpPr>
            <a:xfrm>
              <a:off x="6394662" y="4031484"/>
              <a:ext cx="1984200" cy="1102500"/>
              <a:chOff x="6389518" y="2457155"/>
              <a:chExt cx="1984200" cy="1102500"/>
            </a:xfrm>
          </p:grpSpPr>
          <p:sp>
            <p:nvSpPr>
              <p:cNvPr id="749" name="Google Shape;749;p28"/>
              <p:cNvSpPr/>
              <p:nvPr/>
            </p:nvSpPr>
            <p:spPr>
              <a:xfrm>
                <a:off x="6389518" y="2457155"/>
                <a:ext cx="1984200" cy="1102500"/>
              </a:xfrm>
              <a:prstGeom prst="roundRect">
                <a:avLst>
                  <a:gd fmla="val 6510" name="adj"/>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28"/>
              <p:cNvSpPr txBox="1"/>
              <p:nvPr/>
            </p:nvSpPr>
            <p:spPr>
              <a:xfrm>
                <a:off x="7392796" y="2704414"/>
                <a:ext cx="87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集客枠</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20名</a:t>
                </a:r>
                <a:endParaRPr b="0" i="0" sz="1800" u="none" cap="none" strike="noStrike">
                  <a:solidFill>
                    <a:schemeClr val="accent4"/>
                  </a:solidFill>
                  <a:latin typeface="BIZ UDPGothic"/>
                  <a:ea typeface="BIZ UDPGothic"/>
                  <a:cs typeface="BIZ UDPGothic"/>
                  <a:sym typeface="BIZ UDPGothic"/>
                </a:endParaRPr>
              </a:p>
            </p:txBody>
          </p:sp>
        </p:grpSp>
        <p:grpSp>
          <p:nvGrpSpPr>
            <p:cNvPr id="751" name="Google Shape;751;p28"/>
            <p:cNvGrpSpPr/>
            <p:nvPr/>
          </p:nvGrpSpPr>
          <p:grpSpPr>
            <a:xfrm>
              <a:off x="6402639" y="4075169"/>
              <a:ext cx="760987" cy="525607"/>
              <a:chOff x="4968009" y="2875618"/>
              <a:chExt cx="760987" cy="525607"/>
            </a:xfrm>
          </p:grpSpPr>
          <p:pic>
            <p:nvPicPr>
              <p:cNvPr descr="人の集団 単色塗りつぶし" id="752" name="Google Shape;752;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3" name="Google Shape;753;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nvGrpSpPr>
            <p:cNvPr id="754" name="Google Shape;754;p28"/>
            <p:cNvGrpSpPr/>
            <p:nvPr/>
          </p:nvGrpSpPr>
          <p:grpSpPr>
            <a:xfrm>
              <a:off x="6676767" y="4558766"/>
              <a:ext cx="760987" cy="525607"/>
              <a:chOff x="4968009" y="2875618"/>
              <a:chExt cx="760987" cy="525607"/>
            </a:xfrm>
          </p:grpSpPr>
          <p:pic>
            <p:nvPicPr>
              <p:cNvPr descr="人の集団 単色塗りつぶし" id="755" name="Google Shape;755;p28"/>
              <p:cNvPicPr preferRelativeResize="0"/>
              <p:nvPr/>
            </p:nvPicPr>
            <p:blipFill rotWithShape="1">
              <a:blip r:embed="rId3">
                <a:alphaModFix/>
              </a:blip>
              <a:srcRect b="64845" l="0" r="0" t="0"/>
              <a:stretch/>
            </p:blipFill>
            <p:spPr>
              <a:xfrm>
                <a:off x="4968009" y="2875618"/>
                <a:ext cx="760987" cy="267511"/>
              </a:xfrm>
              <a:prstGeom prst="rect">
                <a:avLst/>
              </a:prstGeom>
              <a:noFill/>
              <a:ln>
                <a:noFill/>
              </a:ln>
            </p:spPr>
          </p:pic>
          <p:pic>
            <p:nvPicPr>
              <p:cNvPr descr="人の集団 単色塗りつぶし" id="756" name="Google Shape;756;p28"/>
              <p:cNvPicPr preferRelativeResize="0"/>
              <p:nvPr/>
            </p:nvPicPr>
            <p:blipFill rotWithShape="1">
              <a:blip r:embed="rId3">
                <a:alphaModFix/>
              </a:blip>
              <a:srcRect b="0" l="0" r="0" t="64971"/>
              <a:stretch/>
            </p:blipFill>
            <p:spPr>
              <a:xfrm>
                <a:off x="4968009" y="3134660"/>
                <a:ext cx="760987" cy="266565"/>
              </a:xfrm>
              <a:prstGeom prst="rect">
                <a:avLst/>
              </a:prstGeom>
              <a:noFill/>
              <a:ln>
                <a:noFill/>
              </a:ln>
            </p:spPr>
          </p:pic>
        </p:grpSp>
      </p:grpSp>
      <p:sp>
        <p:nvSpPr>
          <p:cNvPr id="757" name="Google Shape;757;p2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2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763" name="Google Shape;763;p2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64" name="Google Shape;764;p2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765" name="Google Shape;765;p29"/>
          <p:cNvSpPr txBox="1"/>
          <p:nvPr/>
        </p:nvSpPr>
        <p:spPr>
          <a:xfrm>
            <a:off x="292431" y="6893"/>
            <a:ext cx="107130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マジセミ倶楽部 </a:t>
            </a:r>
            <a:r>
              <a:rPr b="1" i="0" lang="ja-JP" sz="3600" u="none" cap="none" strike="noStrike">
                <a:solidFill>
                  <a:srgbClr val="ED7D31"/>
                </a:solidFill>
                <a:latin typeface="BIZ UDPGothic"/>
                <a:ea typeface="BIZ UDPGothic"/>
                <a:cs typeface="BIZ UDPGothic"/>
                <a:sym typeface="BIZ UDPGothic"/>
              </a:rPr>
              <a:t>初回20名分無料特典</a:t>
            </a:r>
            <a:endParaRPr b="1" i="0" sz="3600" u="none" cap="none" strike="noStrike">
              <a:solidFill>
                <a:srgbClr val="ED7D31"/>
              </a:solidFill>
              <a:latin typeface="BIZ UDPGothic"/>
              <a:ea typeface="BIZ UDPGothic"/>
              <a:cs typeface="BIZ UDPGothic"/>
              <a:sym typeface="BIZ UDPGothic"/>
            </a:endParaRPr>
          </a:p>
        </p:txBody>
      </p:sp>
      <p:sp>
        <p:nvSpPr>
          <p:cNvPr id="766" name="Google Shape;766;p29"/>
          <p:cNvSpPr txBox="1"/>
          <p:nvPr/>
        </p:nvSpPr>
        <p:spPr>
          <a:xfrm>
            <a:off x="10249634" y="251663"/>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graphicFrame>
        <p:nvGraphicFramePr>
          <p:cNvPr id="767" name="Google Shape;767;p29"/>
          <p:cNvGraphicFramePr/>
          <p:nvPr/>
        </p:nvGraphicFramePr>
        <p:xfrm>
          <a:off x="530537" y="2758676"/>
          <a:ext cx="3000000" cy="3000000"/>
        </p:xfrm>
        <a:graphic>
          <a:graphicData uri="http://schemas.openxmlformats.org/drawingml/2006/table">
            <a:tbl>
              <a:tblPr bandRow="1" firstRow="1">
                <a:noFill/>
                <a:tableStyleId>{DE458228-4A23-4751-AD18-C8A8BBD7AB6F}</a:tableStyleId>
              </a:tblPr>
              <a:tblGrid>
                <a:gridCol w="2665000"/>
                <a:gridCol w="1456275"/>
                <a:gridCol w="1279100"/>
                <a:gridCol w="1349825"/>
                <a:gridCol w="1295400"/>
              </a:tblGrid>
              <a:tr h="213350">
                <a:tc>
                  <a:txBody>
                    <a:bodyPr/>
                    <a:lstStyle/>
                    <a:p>
                      <a:pPr indent="0" lvl="0" marL="0" marR="0" rtl="0" algn="l">
                        <a:lnSpc>
                          <a:spcPct val="100000"/>
                        </a:lnSpc>
                        <a:spcBef>
                          <a:spcPts val="0"/>
                        </a:spcBef>
                        <a:spcAft>
                          <a:spcPts val="0"/>
                        </a:spcAft>
                        <a:buClr>
                          <a:srgbClr val="000000"/>
                        </a:buClr>
                        <a:buSzPts val="1400"/>
                        <a:buFont typeface="Arial"/>
                        <a:buNone/>
                      </a:pPr>
                      <a:r>
                        <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１月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２月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３月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2000" u="none" cap="none" strike="noStrike">
                          <a:solidFill>
                            <a:schemeClr val="lt1"/>
                          </a:solidFill>
                          <a:latin typeface="BIZ UDPGothic"/>
                          <a:ea typeface="BIZ UDPGothic"/>
                          <a:cs typeface="BIZ UDPGothic"/>
                          <a:sym typeface="BIZ UDPGothic"/>
                        </a:rPr>
                        <a:t>４月</a:t>
                      </a:r>
                      <a:endParaRPr sz="2000" u="none" cap="none" strike="noStrike">
                        <a:solidFill>
                          <a:schemeClr val="lt1"/>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ED7D31"/>
                    </a:solidFill>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会費ご請求額</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12万円</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キャンペーンによる</a:t>
                      </a:r>
                      <a:endParaRPr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集客枠追加（無料）</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AEFB1">
                        <a:alpha val="0"/>
                      </a:srgbClr>
                    </a:solidFill>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集客枠残</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10名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20名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5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3350">
                <a:tc>
                  <a:txBody>
                    <a:bodyPr/>
                    <a:lstStyle/>
                    <a:p>
                      <a:pPr indent="0" lvl="0" marL="0" marR="0" rtl="0" algn="l">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セミナー開催</a:t>
                      </a:r>
                      <a:endParaRPr sz="20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ja-JP" sz="2000" u="none" cap="none" strike="noStrike">
                          <a:solidFill>
                            <a:schemeClr val="accent4"/>
                          </a:solidFill>
                          <a:latin typeface="BIZ UDPGothic"/>
                          <a:ea typeface="BIZ UDPGothic"/>
                          <a:cs typeface="BIZ UDPGothic"/>
                          <a:sym typeface="BIZ UDPGothic"/>
                        </a:rPr>
                        <a:t>30名</a:t>
                      </a:r>
                      <a:endParaRPr sz="2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68" name="Google Shape;768;p29"/>
          <p:cNvSpPr txBox="1"/>
          <p:nvPr/>
        </p:nvSpPr>
        <p:spPr>
          <a:xfrm>
            <a:off x="381000" y="1026751"/>
            <a:ext cx="11430000" cy="111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マジセミ倶楽部をご契約いただき、初回のご開催時に本特典をご利用いただけます。</a:t>
            </a:r>
            <a:endParaRPr b="0" i="0" sz="2000" u="none" cap="none" strike="noStrike">
              <a:solidFill>
                <a:schemeClr val="accent4"/>
              </a:solidFill>
              <a:latin typeface="BIZ UDPGothic"/>
              <a:ea typeface="BIZ UDPGothic"/>
              <a:cs typeface="BIZ UDPGothic"/>
              <a:sym typeface="BIZ UDPGothic"/>
            </a:endParaRPr>
          </a:p>
          <a:p>
            <a:pPr indent="-342900" lvl="0" marL="342900" marR="0" rtl="0" algn="l">
              <a:lnSpc>
                <a:spcPct val="150000"/>
              </a:lnSpc>
              <a:spcBef>
                <a:spcPts val="0"/>
              </a:spcBef>
              <a:spcAft>
                <a:spcPts val="0"/>
              </a:spcAft>
              <a:buClr>
                <a:srgbClr val="4F7CE6"/>
              </a:buClr>
              <a:buSzPts val="2000"/>
              <a:buFont typeface="BIZ UDPGothic"/>
              <a:buChar char="✔"/>
            </a:pPr>
            <a:r>
              <a:rPr b="0" i="0" lang="ja-JP" sz="2000" u="none" cap="none" strike="noStrike">
                <a:solidFill>
                  <a:schemeClr val="accent4"/>
                </a:solidFill>
                <a:latin typeface="BIZ UDPGothic"/>
                <a:ea typeface="BIZ UDPGothic"/>
                <a:cs typeface="BIZ UDPGothic"/>
                <a:sym typeface="BIZ UDPGothic"/>
              </a:rPr>
              <a:t>いつでも解約できます。1回で解約した場合でも、ビジターよりお得です。</a:t>
            </a:r>
            <a:endParaRPr b="0" i="0" sz="2000" u="none" cap="none" strike="noStrike">
              <a:solidFill>
                <a:schemeClr val="accent4"/>
              </a:solidFill>
              <a:latin typeface="BIZ UDPGothic"/>
              <a:ea typeface="BIZ UDPGothic"/>
              <a:cs typeface="BIZ UDPGothic"/>
              <a:sym typeface="BIZ UDPGothic"/>
            </a:endParaRPr>
          </a:p>
        </p:txBody>
      </p:sp>
      <p:sp>
        <p:nvSpPr>
          <p:cNvPr id="769" name="Google Shape;769;p29"/>
          <p:cNvSpPr txBox="1"/>
          <p:nvPr/>
        </p:nvSpPr>
        <p:spPr>
          <a:xfrm>
            <a:off x="530525" y="2209900"/>
            <a:ext cx="5801400" cy="483600"/>
          </a:xfrm>
          <a:prstGeom prst="rect">
            <a:avLst/>
          </a:prstGeom>
          <a:noFill/>
          <a:ln cap="flat" cmpd="sng" w="9525">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rgbClr val="ED7D31"/>
                </a:solidFill>
                <a:latin typeface="BIZ UDPGothic"/>
                <a:ea typeface="BIZ UDPGothic"/>
                <a:cs typeface="BIZ UDPGothic"/>
                <a:sym typeface="BIZ UDPGothic"/>
              </a:rPr>
              <a:t>特典を利用した開催のイメージ</a:t>
            </a:r>
            <a:endParaRPr b="1" i="0" sz="2400" u="none" cap="none" strike="noStrike">
              <a:solidFill>
                <a:srgbClr val="ED7D31"/>
              </a:solidFill>
              <a:latin typeface="BIZ UDPGothic"/>
              <a:ea typeface="BIZ UDPGothic"/>
              <a:cs typeface="BIZ UDPGothic"/>
              <a:sym typeface="BIZ UDPGothic"/>
            </a:endParaRPr>
          </a:p>
        </p:txBody>
      </p:sp>
      <p:sp>
        <p:nvSpPr>
          <p:cNvPr id="770" name="Google Shape;770;p29"/>
          <p:cNvSpPr/>
          <p:nvPr/>
        </p:nvSpPr>
        <p:spPr>
          <a:xfrm>
            <a:off x="3630176" y="4023875"/>
            <a:ext cx="1053900" cy="540600"/>
          </a:xfrm>
          <a:prstGeom prst="flowChartConnector">
            <a:avLst/>
          </a:prstGeom>
          <a:no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p2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772" name="Google Shape;772;p29"/>
          <p:cNvSpPr/>
          <p:nvPr/>
        </p:nvSpPr>
        <p:spPr>
          <a:xfrm>
            <a:off x="5648950" y="5574400"/>
            <a:ext cx="4762200" cy="8004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3688" y="-38466"/>
                </a:lnTo>
              </a:path>
            </a:pathLst>
          </a:custGeom>
          <a:solidFill>
            <a:schemeClr val="lt1"/>
          </a:solidFill>
          <a:ln cap="flat" cmpd="sng" w="25400">
            <a:solidFill>
              <a:srgbClr val="4F7C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初回のみの開催で、3月末の解約（申告は2月末）の場合、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会費12万円×3ヶ月分のみご請求。</a:t>
            </a:r>
            <a:endParaRPr b="0" i="0" sz="1400" u="none" cap="none" strike="noStrike">
              <a:solidFill>
                <a:schemeClr val="accent4"/>
              </a:solidFill>
              <a:latin typeface="BIZ UDPGothic"/>
              <a:ea typeface="BIZ UDPGothic"/>
              <a:cs typeface="BIZ UDPGothic"/>
              <a:sym typeface="BIZ UDPGothic"/>
            </a:endParaRPr>
          </a:p>
        </p:txBody>
      </p:sp>
      <p:sp>
        <p:nvSpPr>
          <p:cNvPr id="773" name="Google Shape;773;p29"/>
          <p:cNvSpPr/>
          <p:nvPr/>
        </p:nvSpPr>
        <p:spPr>
          <a:xfrm>
            <a:off x="8705461" y="3603330"/>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205" y="56812"/>
                </a:moveTo>
                <a:lnTo>
                  <a:pt x="-109362" y="2443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いつでも集客枠を追加購入</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（@1万円でお得）することで、</a:t>
            </a:r>
            <a:endParaRPr b="0"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chemeClr val="accent4"/>
                </a:solidFill>
                <a:latin typeface="BIZ UDPGothic"/>
                <a:ea typeface="BIZ UDPGothic"/>
                <a:cs typeface="BIZ UDPGothic"/>
                <a:sym typeface="BIZ UDPGothic"/>
              </a:rPr>
              <a:t>追加でウェビナーを開催可能</a:t>
            </a:r>
            <a:endParaRPr b="0" i="0" sz="1400" u="none" cap="none" strike="noStrike">
              <a:solidFill>
                <a:srgbClr val="000000"/>
              </a:solidFill>
              <a:latin typeface="BIZ UDPGothic"/>
              <a:ea typeface="BIZ UDPGothic"/>
              <a:cs typeface="BIZ UDPGothic"/>
              <a:sym typeface="BIZ UDPGothic"/>
            </a:endParaRPr>
          </a:p>
        </p:txBody>
      </p:sp>
      <p:sp>
        <p:nvSpPr>
          <p:cNvPr id="774" name="Google Shape;774;p29"/>
          <p:cNvSpPr/>
          <p:nvPr/>
        </p:nvSpPr>
        <p:spPr>
          <a:xfrm>
            <a:off x="1740231" y="5365101"/>
            <a:ext cx="3113100" cy="1174800"/>
          </a:xfrm>
          <a:custGeom>
            <a:rect b="b" l="l" r="r" t="t"/>
            <a:pathLst>
              <a:path extrusionOk="0" h="120000" w="120000">
                <a:moveTo>
                  <a:pt x="0" y="0"/>
                </a:moveTo>
                <a:lnTo>
                  <a:pt x="120000" y="0"/>
                </a:lnTo>
                <a:lnTo>
                  <a:pt x="120000" y="120000"/>
                </a:lnTo>
                <a:lnTo>
                  <a:pt x="0" y="120000"/>
                </a:lnTo>
                <a:close/>
              </a:path>
              <a:path extrusionOk="0" fill="none" h="120000" w="120000">
                <a:moveTo>
                  <a:pt x="59501" y="578"/>
                </a:moveTo>
                <a:lnTo>
                  <a:pt x="82705" y="-88028"/>
                </a:lnTo>
              </a:path>
            </a:pathLst>
          </a:custGeom>
          <a:solidFill>
            <a:srgbClr val="FCF6D8"/>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2"/>
                </a:solidFill>
                <a:latin typeface="BIZ UDPGothic"/>
                <a:ea typeface="BIZ UDPGothic"/>
                <a:cs typeface="BIZ UDPGothic"/>
                <a:sym typeface="BIZ UDPGothic"/>
              </a:rPr>
              <a:t>初回20名分無料</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すぐに30名定員の</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ウェビナー開催可能</a:t>
            </a:r>
            <a:endParaRPr b="0" i="0" sz="1400" u="none" cap="none" strike="noStrike">
              <a:solidFill>
                <a:srgbClr val="000000"/>
              </a:solidFill>
              <a:latin typeface="BIZ UDPGothic"/>
              <a:ea typeface="BIZ UDPGothic"/>
              <a:cs typeface="BIZ UDPGothic"/>
              <a:sym typeface="BIZ UDPGothic"/>
            </a:endParaRPr>
          </a:p>
        </p:txBody>
      </p:sp>
      <p:sp>
        <p:nvSpPr>
          <p:cNvPr id="775" name="Google Shape;775;p2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sld>
</file>

<file path=ppt/slides/slide3.xml><?xml version="1.0" encoding="utf-8"?>
<ns0:sld xmlns:ns0="http://schemas.openxmlformats.org/presentationml/2006/main" xmlns:ns1="http://schemas.openxmlformats.org/drawingml/2006/main">
  <ns0:cSld>
    <ns0:spTree>
      <ns0:nvGrpSpPr>
        <ns0:cNvPr id="123" name="Shape 123"/>
        <ns0:cNvGrpSpPr/>
        <ns0:nvPr/>
      </ns0:nvGrpSpPr>
      <ns0:grpSpPr>
        <ns1:xfrm>
          <ns1:off x="0" y="0"/>
          <ns1:ext cx="0" cy="0"/>
          <ns1:chOff x="0" y="0"/>
          <ns1:chExt cx="0" cy="0"/>
        </ns1:xfrm>
      </ns0:grpSpPr>
      <ns0:sp>
        <ns0:nvSpPr>
          <ns0:cNvPr id="124" name="Google Shape;124;p3"/>
          <ns0:cNvSpPr txBox="1"/>
          <ns0:nvPr/>
        </ns0:nvSpPr>
        <ns0:spPr>
          <ns1:xfrm>
            <ns1:off x="1376043" y="2647691"/>
            <ns1:ext cx="7082532" cy="901051"/>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l">
              <ns1:lnSpc>
                <ns1:spcPct val="200000"/>
              </ns1:lnSpc>
              <ns1:spcBef>
                <ns1:spcPts val="0"/>
              </ns1:spcBef>
              <ns1:spcAft>
                <ns1:spcPts val="0"/>
              </ns1:spcAft>
              <ns1:buClr>
                <ns1:schemeClr val="accent4"/>
              </ns1:buClr>
              <ns1:buSzPts val="1600"/>
              <ns1:buFont typeface="Arial"/>
              <ns1:buNone/>
            </ns1:pPr>
            <ns1:r>
              <ns1:rPr b="1" i="0" lang="ja-JP" sz="4400" u="none" cap="none" strike="noStrike">
                <ns1:solidFill>
                  <ns1:schemeClr val="accent4"/>
                </ns1:solidFill>
                <ns1:latin typeface="BIZ UDPGothic"/>
                <ns1:ea typeface="BIZ UDPGothic"/>
                <ns1:cs typeface="BIZ UDPGothic"/>
                <ns1:sym typeface="BIZ UDPGothic"/>
              </ns1:rPr>
              <ns1:t>Hearing</ns1:t>
            </ns1:r>
            <ns1:endParaRPr b="0" i="0" sz="1400" u="none" cap="none" strike="noStrike">
              <ns1:solidFill>
                <ns1:srgbClr val="000000"/>
              </ns1:solidFill>
              <ns1:latin typeface="Arial"/>
              <ns1:ea typeface="Arial"/>
              <ns1:cs typeface="Arial"/>
              <ns1:sym typeface="Arial"/>
            </ns1:endParaRPr>
          </ns1:p>
        </ns0:txBody>
      </ns0:sp>
      <ns0:sp>
        <ns0:nvSpPr>
          <ns0:cNvPr id="125" name="Google Shape;125;p3"/>
          <ns0:cNvSpPr/>
          <ns0:nvPr/>
        </ns0:nvSpPr>
        <ns0:spPr>
          <ns1:xfrm>
            <ns1:off x="0" y="1"/>
            <ns1:ext cx="1132114" cy="6858000"/>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26" name="Google Shape;126;p3"/>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27" name="Google Shape;127;p3"/>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30"/>
          <p:cNvPicPr preferRelativeResize="0"/>
          <p:nvPr/>
        </p:nvPicPr>
        <p:blipFill rotWithShape="1">
          <a:blip r:embed="rId3">
            <a:alphaModFix/>
          </a:blip>
          <a:srcRect b="0" l="0" r="0" t="0"/>
          <a:stretch/>
        </p:blipFill>
        <p:spPr>
          <a:xfrm>
            <a:off x="6350" y="0"/>
            <a:ext cx="12191998" cy="6827760"/>
          </a:xfrm>
          <a:prstGeom prst="rect">
            <a:avLst/>
          </a:prstGeom>
          <a:noFill/>
          <a:ln>
            <a:noFill/>
          </a:ln>
        </p:spPr>
      </p:pic>
      <p:cxnSp>
        <p:nvCxnSpPr>
          <p:cNvPr id="781" name="Google Shape;781;p30"/>
          <p:cNvCxnSpPr/>
          <p:nvPr/>
        </p:nvCxnSpPr>
        <p:spPr>
          <a:xfrm>
            <a:off x="6350" y="799793"/>
            <a:ext cx="12185650" cy="0"/>
          </a:xfrm>
          <a:prstGeom prst="straightConnector1">
            <a:avLst/>
          </a:prstGeom>
          <a:noFill/>
          <a:ln cap="flat" cmpd="sng" w="9525">
            <a:solidFill>
              <a:schemeClr val="lt1"/>
            </a:solidFill>
            <a:prstDash val="solid"/>
            <a:miter lim="800000"/>
            <a:headEnd len="sm" w="sm" type="none"/>
            <a:tailEnd len="sm" w="sm" type="none"/>
          </a:ln>
        </p:spPr>
      </p:cxnSp>
      <p:sp>
        <p:nvSpPr>
          <p:cNvPr id="782" name="Google Shape;782;p30"/>
          <p:cNvSpPr/>
          <p:nvPr/>
        </p:nvSpPr>
        <p:spPr>
          <a:xfrm>
            <a:off x="12032139" y="-7625"/>
            <a:ext cx="153511" cy="75189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30"/>
          <p:cNvSpPr txBox="1"/>
          <p:nvPr/>
        </p:nvSpPr>
        <p:spPr>
          <a:xfrm>
            <a:off x="10174940" y="6443538"/>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BFBFBF"/>
                </a:solidFill>
                <a:latin typeface="Arial"/>
                <a:ea typeface="Arial"/>
                <a:cs typeface="Arial"/>
                <a:sym typeface="Arial"/>
              </a:rPr>
              <a:t>©2018 MAJISEMI Inc.</a:t>
            </a:r>
            <a:endParaRPr b="0" i="0" sz="800" u="none" cap="none" strike="noStrike">
              <a:solidFill>
                <a:srgbClr val="BFBFBF"/>
              </a:solidFill>
              <a:latin typeface="Arial"/>
              <a:ea typeface="Arial"/>
              <a:cs typeface="Arial"/>
              <a:sym typeface="Arial"/>
            </a:endParaRPr>
          </a:p>
        </p:txBody>
      </p:sp>
      <p:sp>
        <p:nvSpPr>
          <p:cNvPr id="784" name="Google Shape;784;p30"/>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BFBFBF"/>
                </a:solidFill>
                <a:latin typeface="Arial"/>
                <a:ea typeface="Arial"/>
                <a:cs typeface="Arial"/>
                <a:sym typeface="Arial"/>
              </a:rPr>
              <a:t>‹#›</a:t>
            </a:fld>
            <a:endParaRPr sz="80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p:nvPr/>
        </p:nvSpPr>
        <p:spPr>
          <a:xfrm>
            <a:off x="1193549" y="1363389"/>
            <a:ext cx="9602468" cy="3559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791" name="Google Shape;791;p31"/>
          <p:cNvSpPr/>
          <p:nvPr/>
        </p:nvSpPr>
        <p:spPr>
          <a:xfrm>
            <a:off x="0" y="-13284"/>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2" name="Google Shape;792;p31"/>
          <p:cNvSpPr txBox="1"/>
          <p:nvPr/>
        </p:nvSpPr>
        <p:spPr>
          <a:xfrm>
            <a:off x="1001246" y="286594"/>
            <a:ext cx="100587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この機会に、マジセミをスタートしましょう！</a:t>
            </a:r>
            <a:endParaRPr b="0" i="0" sz="1400" u="none" cap="none" strike="noStrike">
              <a:solidFill>
                <a:srgbClr val="000000"/>
              </a:solidFill>
              <a:latin typeface="BIZ UDPGothic"/>
              <a:ea typeface="BIZ UDPGothic"/>
              <a:cs typeface="BIZ UDPGothic"/>
              <a:sym typeface="BIZ UDPGothic"/>
            </a:endParaRPr>
          </a:p>
        </p:txBody>
      </p:sp>
      <p:grpSp>
        <p:nvGrpSpPr>
          <p:cNvPr id="793" name="Google Shape;793;p31"/>
          <p:cNvGrpSpPr/>
          <p:nvPr/>
        </p:nvGrpSpPr>
        <p:grpSpPr>
          <a:xfrm>
            <a:off x="681485" y="319961"/>
            <a:ext cx="512064" cy="676656"/>
            <a:chOff x="676656" y="576072"/>
            <a:chExt cx="512064" cy="676656"/>
          </a:xfrm>
        </p:grpSpPr>
        <p:cxnSp>
          <p:nvCxnSpPr>
            <p:cNvPr id="794" name="Google Shape;794;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grpSp>
        <p:nvGrpSpPr>
          <p:cNvPr id="796" name="Google Shape;796;p31"/>
          <p:cNvGrpSpPr/>
          <p:nvPr/>
        </p:nvGrpSpPr>
        <p:grpSpPr>
          <a:xfrm flipH="1">
            <a:off x="10695432" y="319961"/>
            <a:ext cx="512064" cy="676656"/>
            <a:chOff x="676656" y="576072"/>
            <a:chExt cx="512064" cy="676656"/>
          </a:xfrm>
        </p:grpSpPr>
        <p:cxnSp>
          <p:nvCxnSpPr>
            <p:cNvPr id="797" name="Google Shape;797;p31"/>
            <p:cNvCxnSpPr/>
            <p:nvPr/>
          </p:nvCxnSpPr>
          <p:spPr>
            <a:xfrm>
              <a:off x="676656" y="576072"/>
              <a:ext cx="512064" cy="676656"/>
            </a:xfrm>
            <a:prstGeom prst="straightConnector1">
              <a:avLst/>
            </a:prstGeom>
            <a:noFill/>
            <a:ln cap="flat" cmpd="sng" w="9525">
              <a:solidFill>
                <a:schemeClr val="lt1"/>
              </a:solidFill>
              <a:prstDash val="solid"/>
              <a:miter lim="800000"/>
              <a:headEnd len="sm" w="sm" type="none"/>
              <a:tailEnd len="sm" w="sm" type="none"/>
            </a:ln>
          </p:spPr>
        </p:cxnSp>
        <p:cxnSp>
          <p:nvCxnSpPr>
            <p:cNvPr id="798" name="Google Shape;798;p31"/>
            <p:cNvCxnSpPr/>
            <p:nvPr/>
          </p:nvCxnSpPr>
          <p:spPr>
            <a:xfrm>
              <a:off x="676656" y="832104"/>
              <a:ext cx="420624" cy="420624"/>
            </a:xfrm>
            <a:prstGeom prst="straightConnector1">
              <a:avLst/>
            </a:prstGeom>
            <a:noFill/>
            <a:ln cap="flat" cmpd="sng" w="9525">
              <a:solidFill>
                <a:schemeClr val="lt1"/>
              </a:solidFill>
              <a:prstDash val="solid"/>
              <a:miter lim="800000"/>
              <a:headEnd len="sm" w="sm" type="none"/>
              <a:tailEnd len="sm" w="sm" type="none"/>
            </a:ln>
          </p:spPr>
        </p:cxnSp>
      </p:grpSp>
      <p:sp>
        <p:nvSpPr>
          <p:cNvPr id="799" name="Google Shape;799;p31"/>
          <p:cNvSpPr txBox="1"/>
          <p:nvPr/>
        </p:nvSpPr>
        <p:spPr>
          <a:xfrm>
            <a:off x="2842199" y="979458"/>
            <a:ext cx="6376832" cy="532800"/>
          </a:xfrm>
          <a:prstGeom prst="rect">
            <a:avLst/>
          </a:prstGeom>
          <a:noFill/>
          <a:ln>
            <a:noFill/>
          </a:ln>
        </p:spPr>
        <p:txBody>
          <a:bodyPr anchorCtr="0" anchor="ctr"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108107"/>
              <a:buFont typeface="Arial"/>
              <a:buNone/>
            </a:pPr>
            <a:r>
              <a:rPr b="0" i="0" lang="ja-JP" sz="2000" u="none" cap="none" strike="noStrike">
                <a:solidFill>
                  <a:schemeClr val="lt1"/>
                </a:solidFill>
                <a:latin typeface="BIZ UDPGothic"/>
                <a:ea typeface="BIZ UDPGothic"/>
                <a:cs typeface="BIZ UDPGothic"/>
                <a:sym typeface="BIZ UDPGothic"/>
              </a:rPr>
              <a:t>マジセミをご利用いただいているクライアント企業様からは</a:t>
            </a:r>
            <a:endParaRPr b="0" i="0" sz="2000" u="none" cap="none" strike="noStrike">
              <a:solidFill>
                <a:schemeClr val="lt1"/>
              </a:solidFill>
              <a:latin typeface="BIZ UDPGothic"/>
              <a:ea typeface="BIZ UDPGothic"/>
              <a:cs typeface="BIZ UDPGothic"/>
              <a:sym typeface="BIZ UDPGothic"/>
            </a:endParaRPr>
          </a:p>
        </p:txBody>
      </p:sp>
      <p:sp>
        <p:nvSpPr>
          <p:cNvPr id="800" name="Google Shape;800;p31"/>
          <p:cNvSpPr txBox="1"/>
          <p:nvPr/>
        </p:nvSpPr>
        <p:spPr>
          <a:xfrm>
            <a:off x="1497300" y="3620688"/>
            <a:ext cx="9197400" cy="532800"/>
          </a:xfrm>
          <a:prstGeom prst="rect">
            <a:avLst/>
          </a:prstGeom>
          <a:noFill/>
          <a:ln>
            <a:noFill/>
          </a:ln>
        </p:spPr>
        <p:txBody>
          <a:bodyPr anchorCtr="0" anchor="ctr" bIns="45700" lIns="91425" spcFirstLastPara="1" rIns="91425" wrap="square" tIns="45700">
            <a:noAutofit/>
          </a:bodyPr>
          <a:lstStyle/>
          <a:p>
            <a:pPr indent="0" lvl="0" marL="0" marR="0" rtl="0" algn="ctr">
              <a:lnSpc>
                <a:spcPct val="116666"/>
              </a:lnSpc>
              <a:spcBef>
                <a:spcPts val="0"/>
              </a:spcBef>
              <a:spcAft>
                <a:spcPts val="0"/>
              </a:spcAft>
              <a:buClr>
                <a:schemeClr val="lt1"/>
              </a:buClr>
              <a:buSzPts val="2000"/>
              <a:buFont typeface="Arial"/>
              <a:buNone/>
            </a:pPr>
            <a:r>
              <a:rPr b="0" i="0" lang="ja-JP" sz="1800" u="none" cap="none" strike="noStrike">
                <a:solidFill>
                  <a:schemeClr val="lt1"/>
                </a:solidFill>
                <a:latin typeface="BIZ UDPGothic"/>
                <a:ea typeface="BIZ UDPGothic"/>
                <a:cs typeface="BIZ UDPGothic"/>
                <a:sym typeface="BIZ UDPGothic"/>
              </a:rPr>
              <a:t>といった声をいただいています。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そしてほとんどのクライアント企業様が、繰り返しマジセミでセミナーを開催しています。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200000"/>
              </a:lnSpc>
              <a:spcBef>
                <a:spcPts val="0"/>
              </a:spcBef>
              <a:spcAft>
                <a:spcPts val="0"/>
              </a:spcAft>
              <a:buClr>
                <a:srgbClr val="000000"/>
              </a:buClr>
              <a:buSzPts val="1946"/>
              <a:buFont typeface="Arial"/>
              <a:buNone/>
            </a:pPr>
            <a:r>
              <a:rPr b="0" i="0" lang="ja-JP" sz="1800" u="none" cap="none" strike="noStrike">
                <a:solidFill>
                  <a:schemeClr val="lt1"/>
                </a:solidFill>
                <a:latin typeface="BIZ UDPGothic"/>
                <a:ea typeface="BIZ UDPGothic"/>
                <a:cs typeface="BIZ UDPGothic"/>
                <a:sym typeface="BIZ UDPGothic"/>
              </a:rPr>
              <a:t>しかし、以下の不安があると思います。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16666"/>
              </a:lnSpc>
              <a:spcBef>
                <a:spcPts val="0"/>
              </a:spcBef>
              <a:spcAft>
                <a:spcPts val="0"/>
              </a:spcAft>
              <a:buClr>
                <a:schemeClr val="lt1"/>
              </a:buClr>
              <a:buSzPts val="2000"/>
              <a:buFont typeface="Arial"/>
              <a:buNone/>
            </a:pPr>
            <a:r>
              <a:t/>
            </a:r>
            <a:endParaRPr b="0" i="0" sz="1800" u="none" cap="none" strike="noStrike">
              <a:solidFill>
                <a:schemeClr val="lt1"/>
              </a:solidFill>
              <a:latin typeface="BIZ UDPGothic"/>
              <a:ea typeface="BIZ UDPGothic"/>
              <a:cs typeface="BIZ UDPGothic"/>
              <a:sym typeface="BIZ UDPGothic"/>
            </a:endParaRPr>
          </a:p>
        </p:txBody>
      </p:sp>
      <p:grpSp>
        <p:nvGrpSpPr>
          <p:cNvPr id="801" name="Google Shape;801;p31"/>
          <p:cNvGrpSpPr/>
          <p:nvPr/>
        </p:nvGrpSpPr>
        <p:grpSpPr>
          <a:xfrm>
            <a:off x="790002" y="1366810"/>
            <a:ext cx="10485726" cy="1726593"/>
            <a:chOff x="514319" y="1542644"/>
            <a:chExt cx="10485726" cy="1726593"/>
          </a:xfrm>
        </p:grpSpPr>
        <p:sp>
          <p:nvSpPr>
            <p:cNvPr id="802" name="Google Shape;802;p31"/>
            <p:cNvSpPr/>
            <p:nvPr/>
          </p:nvSpPr>
          <p:spPr>
            <a:xfrm>
              <a:off x="2546199" y="2529989"/>
              <a:ext cx="6177000" cy="739248"/>
            </a:xfrm>
            <a:prstGeom prst="wedgeRoundRectCallout">
              <a:avLst>
                <a:gd fmla="val 61795" name="adj1"/>
                <a:gd fmla="val 1208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p31"/>
            <p:cNvSpPr/>
            <p:nvPr/>
          </p:nvSpPr>
          <p:spPr>
            <a:xfrm>
              <a:off x="5600700" y="1658192"/>
              <a:ext cx="3962102" cy="691855"/>
            </a:xfrm>
            <a:prstGeom prst="wedgeRoundRectCallout">
              <a:avLst>
                <a:gd fmla="val 63218" name="adj1"/>
                <a:gd fmla="val 3851"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31"/>
            <p:cNvSpPr txBox="1"/>
            <p:nvPr/>
          </p:nvSpPr>
          <p:spPr>
            <a:xfrm>
              <a:off x="2521692" y="2577742"/>
              <a:ext cx="6177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スタッフ（アテンダント・キャスト）の対応が素晴らしく、</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セミナー開催が“楽”になりました</a:t>
              </a:r>
              <a:endParaRPr b="0" i="0" sz="1800" u="none" cap="none" strike="noStrike">
                <a:solidFill>
                  <a:schemeClr val="accent4"/>
                </a:solidFill>
                <a:latin typeface="BIZ UDPGothic"/>
                <a:ea typeface="BIZ UDPGothic"/>
                <a:cs typeface="BIZ UDPGothic"/>
                <a:sym typeface="BIZ UDPGothic"/>
              </a:endParaRPr>
            </a:p>
          </p:txBody>
        </p:sp>
        <p:sp>
          <p:nvSpPr>
            <p:cNvPr id="805" name="Google Shape;805;p31"/>
            <p:cNvSpPr txBox="1"/>
            <p:nvPr/>
          </p:nvSpPr>
          <p:spPr>
            <a:xfrm>
              <a:off x="5890427" y="1666864"/>
              <a:ext cx="337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認知度が上がり、Webからの</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問い合わせも増えました</a:t>
              </a:r>
              <a:endParaRPr b="0" i="0" sz="1800" u="none" cap="none" strike="noStrike">
                <a:solidFill>
                  <a:schemeClr val="accent4"/>
                </a:solidFill>
                <a:latin typeface="BIZ UDPGothic"/>
                <a:ea typeface="BIZ UDPGothic"/>
                <a:cs typeface="BIZ UDPGothic"/>
                <a:sym typeface="BIZ UDPGothic"/>
              </a:endParaRPr>
            </a:p>
          </p:txBody>
        </p:sp>
        <p:grpSp>
          <p:nvGrpSpPr>
            <p:cNvPr id="806" name="Google Shape;806;p31"/>
            <p:cNvGrpSpPr/>
            <p:nvPr/>
          </p:nvGrpSpPr>
          <p:grpSpPr>
            <a:xfrm>
              <a:off x="661722" y="1760197"/>
              <a:ext cx="663593" cy="663593"/>
              <a:chOff x="237744" y="2139837"/>
              <a:chExt cx="828885" cy="828885"/>
            </a:xfrm>
          </p:grpSpPr>
          <p:sp>
            <p:nvSpPr>
              <p:cNvPr id="807" name="Google Shape;807;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1" name="Google Shape;811;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12" name="Google Shape;812;p31"/>
            <p:cNvGrpSpPr/>
            <p:nvPr/>
          </p:nvGrpSpPr>
          <p:grpSpPr>
            <a:xfrm>
              <a:off x="9526607" y="2584378"/>
              <a:ext cx="663593" cy="663593"/>
              <a:chOff x="237744" y="2139837"/>
              <a:chExt cx="828885" cy="828885"/>
            </a:xfrm>
          </p:grpSpPr>
          <p:sp>
            <p:nvSpPr>
              <p:cNvPr id="813" name="Google Shape;813;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5" name="Google Shape;815;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18" name="Google Shape;818;p31"/>
            <p:cNvSpPr/>
            <p:nvPr/>
          </p:nvSpPr>
          <p:spPr>
            <a:xfrm>
              <a:off x="2028085" y="1640778"/>
              <a:ext cx="3462528" cy="750588"/>
            </a:xfrm>
            <a:prstGeom prst="wedgeRoundRectCallout">
              <a:avLst>
                <a:gd fmla="val -67576" name="adj1"/>
                <a:gd fmla="val 9984"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31"/>
            <p:cNvSpPr txBox="1"/>
            <p:nvPr/>
          </p:nvSpPr>
          <p:spPr>
            <a:xfrm>
              <a:off x="2466049" y="1691700"/>
              <a:ext cx="2586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集客もいいし、</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商談に繋がっています</a:t>
              </a:r>
              <a:endParaRPr b="0" i="0" sz="1800" u="none" cap="none" strike="noStrike">
                <a:solidFill>
                  <a:schemeClr val="accent4"/>
                </a:solidFill>
                <a:latin typeface="BIZ UDPGothic"/>
                <a:ea typeface="BIZ UDPGothic"/>
                <a:cs typeface="BIZ UDPGothic"/>
                <a:sym typeface="BIZ UDPGothic"/>
              </a:endParaRPr>
            </a:p>
          </p:txBody>
        </p:sp>
        <p:cxnSp>
          <p:nvCxnSpPr>
            <p:cNvPr id="820" name="Google Shape;820;p31"/>
            <p:cNvCxnSpPr/>
            <p:nvPr/>
          </p:nvCxnSpPr>
          <p:spPr>
            <a:xfrm>
              <a:off x="634709" y="1677353"/>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21" name="Google Shape;821;p31"/>
            <p:cNvCxnSpPr/>
            <p:nvPr/>
          </p:nvCxnSpPr>
          <p:spPr>
            <a:xfrm>
              <a:off x="571659" y="1784459"/>
              <a:ext cx="90063" cy="58984"/>
            </a:xfrm>
            <a:prstGeom prst="straightConnector1">
              <a:avLst/>
            </a:prstGeom>
            <a:noFill/>
            <a:ln cap="flat" cmpd="sng" w="12700">
              <a:solidFill>
                <a:schemeClr val="lt1"/>
              </a:solidFill>
              <a:prstDash val="solid"/>
              <a:miter lim="800000"/>
              <a:headEnd len="sm" w="sm" type="none"/>
              <a:tailEnd len="sm" w="sm" type="none"/>
            </a:ln>
          </p:spPr>
        </p:cxnSp>
        <p:grpSp>
          <p:nvGrpSpPr>
            <p:cNvPr id="822" name="Google Shape;822;p31"/>
            <p:cNvGrpSpPr/>
            <p:nvPr/>
          </p:nvGrpSpPr>
          <p:grpSpPr>
            <a:xfrm>
              <a:off x="10156999" y="1542644"/>
              <a:ext cx="843046" cy="664977"/>
              <a:chOff x="1509459" y="3399061"/>
              <a:chExt cx="843046" cy="664977"/>
            </a:xfrm>
          </p:grpSpPr>
          <p:grpSp>
            <p:nvGrpSpPr>
              <p:cNvPr id="823" name="Google Shape;823;p31"/>
              <p:cNvGrpSpPr/>
              <p:nvPr/>
            </p:nvGrpSpPr>
            <p:grpSpPr>
              <a:xfrm>
                <a:off x="1509459" y="3400445"/>
                <a:ext cx="663593" cy="663593"/>
                <a:chOff x="237744" y="2139837"/>
                <a:chExt cx="828885" cy="828885"/>
              </a:xfrm>
            </p:grpSpPr>
            <p:sp>
              <p:nvSpPr>
                <p:cNvPr id="824" name="Google Shape;824;p31"/>
                <p:cNvSpPr/>
                <p:nvPr/>
              </p:nvSpPr>
              <p:spPr>
                <a:xfrm>
                  <a:off x="237744" y="2139837"/>
                  <a:ext cx="828885" cy="828885"/>
                </a:xfrm>
                <a:prstGeom prst="ellipse">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31"/>
                <p:cNvSpPr/>
                <p:nvPr/>
              </p:nvSpPr>
              <p:spPr>
                <a:xfrm>
                  <a:off x="498649" y="2492001"/>
                  <a:ext cx="307075" cy="3189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31"/>
                <p:cNvSpPr/>
                <p:nvPr/>
              </p:nvSpPr>
              <p:spPr>
                <a:xfrm>
                  <a:off x="375485" y="2340671"/>
                  <a:ext cx="553403" cy="35327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7" name="Google Shape;827;p31"/>
                <p:cNvSpPr/>
                <p:nvPr/>
              </p:nvSpPr>
              <p:spPr>
                <a:xfrm>
                  <a:off x="422449"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31"/>
                <p:cNvSpPr/>
                <p:nvPr/>
              </p:nvSpPr>
              <p:spPr>
                <a:xfrm>
                  <a:off x="746652" y="2407721"/>
                  <a:ext cx="135272" cy="1352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29" name="Google Shape;829;p31"/>
              <p:cNvGrpSpPr/>
              <p:nvPr/>
            </p:nvGrpSpPr>
            <p:grpSpPr>
              <a:xfrm rot="5620264">
                <a:off x="2192012" y="3394131"/>
                <a:ext cx="145895" cy="166090"/>
                <a:chOff x="2050345" y="3723892"/>
                <a:chExt cx="145895" cy="166090"/>
              </a:xfrm>
            </p:grpSpPr>
            <p:cxnSp>
              <p:nvCxnSpPr>
                <p:cNvPr id="830" name="Google Shape;830;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1" name="Google Shape;831;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832" name="Google Shape;832;p31"/>
            <p:cNvGrpSpPr/>
            <p:nvPr/>
          </p:nvGrpSpPr>
          <p:grpSpPr>
            <a:xfrm rot="-835720">
              <a:off x="9332478" y="2614243"/>
              <a:ext cx="145895" cy="166090"/>
              <a:chOff x="2050345" y="3723892"/>
              <a:chExt cx="145895" cy="166090"/>
            </a:xfrm>
          </p:grpSpPr>
          <p:cxnSp>
            <p:nvCxnSpPr>
              <p:cNvPr id="833" name="Google Shape;833;p31"/>
              <p:cNvCxnSpPr/>
              <p:nvPr/>
            </p:nvCxnSpPr>
            <p:spPr>
              <a:xfrm>
                <a:off x="2113395" y="3723892"/>
                <a:ext cx="82845" cy="127114"/>
              </a:xfrm>
              <a:prstGeom prst="straightConnector1">
                <a:avLst/>
              </a:prstGeom>
              <a:noFill/>
              <a:ln cap="flat" cmpd="sng" w="12700">
                <a:solidFill>
                  <a:schemeClr val="lt1"/>
                </a:solidFill>
                <a:prstDash val="solid"/>
                <a:miter lim="800000"/>
                <a:headEnd len="sm" w="sm" type="none"/>
                <a:tailEnd len="sm" w="sm" type="none"/>
              </a:ln>
            </p:spPr>
          </p:cxnSp>
          <p:cxnSp>
            <p:nvCxnSpPr>
              <p:cNvPr id="834" name="Google Shape;834;p31"/>
              <p:cNvCxnSpPr/>
              <p:nvPr/>
            </p:nvCxnSpPr>
            <p:spPr>
              <a:xfrm>
                <a:off x="2050345" y="3830998"/>
                <a:ext cx="90063" cy="58984"/>
              </a:xfrm>
              <a:prstGeom prst="straightConnector1">
                <a:avLst/>
              </a:prstGeom>
              <a:noFill/>
              <a:ln cap="flat" cmpd="sng" w="12700">
                <a:solidFill>
                  <a:schemeClr val="lt1"/>
                </a:solidFill>
                <a:prstDash val="solid"/>
                <a:miter lim="800000"/>
                <a:headEnd len="sm" w="sm" type="none"/>
                <a:tailEnd len="sm" w="sm" type="none"/>
              </a:ln>
            </p:spPr>
          </p:cxnSp>
        </p:grpSp>
        <p:cxnSp>
          <p:nvCxnSpPr>
            <p:cNvPr id="835" name="Google Shape;835;p31"/>
            <p:cNvCxnSpPr/>
            <p:nvPr/>
          </p:nvCxnSpPr>
          <p:spPr>
            <a:xfrm>
              <a:off x="514319" y="1884406"/>
              <a:ext cx="101391" cy="18901"/>
            </a:xfrm>
            <a:prstGeom prst="straightConnector1">
              <a:avLst/>
            </a:prstGeom>
            <a:noFill/>
            <a:ln cap="flat" cmpd="sng" w="12700">
              <a:solidFill>
                <a:schemeClr val="lt1"/>
              </a:solidFill>
              <a:prstDash val="solid"/>
              <a:miter lim="800000"/>
              <a:headEnd len="sm" w="sm" type="none"/>
              <a:tailEnd len="sm" w="sm" type="none"/>
            </a:ln>
          </p:spPr>
        </p:cxnSp>
      </p:grpSp>
      <p:sp>
        <p:nvSpPr>
          <p:cNvPr id="836" name="Google Shape;836;p31"/>
          <p:cNvSpPr txBox="1"/>
          <p:nvPr/>
        </p:nvSpPr>
        <p:spPr>
          <a:xfrm>
            <a:off x="1229415" y="5377031"/>
            <a:ext cx="9602400"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ja-JP" sz="1800" u="none" cap="none" strike="noStrike">
                <a:solidFill>
                  <a:schemeClr val="lt1"/>
                </a:solidFill>
                <a:latin typeface="BIZ UDPGothic"/>
                <a:ea typeface="BIZ UDPGothic"/>
                <a:cs typeface="BIZ UDPGothic"/>
                <a:sym typeface="BIZ UDPGothic"/>
              </a:rPr>
              <a:t>そのようなお客様向けに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3600"/>
              <a:buFont typeface="Arial"/>
              <a:buNone/>
            </a:pPr>
            <a:r>
              <a:rPr b="0" i="0" lang="ja-JP" sz="2400" u="none" cap="none" strike="noStrike">
                <a:solidFill>
                  <a:schemeClr val="lt1"/>
                </a:solidFill>
                <a:latin typeface="BIZ UDPGothic"/>
                <a:ea typeface="BIZ UDPGothic"/>
                <a:cs typeface="BIZ UDPGothic"/>
                <a:sym typeface="BIZ UDPGothic"/>
              </a:rPr>
              <a:t>「</a:t>
            </a:r>
            <a:r>
              <a:rPr b="1" i="0" lang="ja-JP" sz="2400" u="none" cap="none" strike="noStrike">
                <a:solidFill>
                  <a:schemeClr val="accent5"/>
                </a:solidFill>
                <a:latin typeface="BIZ UDPGothic"/>
                <a:ea typeface="BIZ UDPGothic"/>
                <a:cs typeface="BIZ UDPGothic"/>
                <a:sym typeface="BIZ UDPGothic"/>
              </a:rPr>
              <a:t>マジセミ倶楽部加入時初回20名無料</a:t>
            </a:r>
            <a:r>
              <a:rPr b="0" i="0" lang="ja-JP" sz="2400" u="none" cap="none" strike="noStrike">
                <a:solidFill>
                  <a:schemeClr val="lt1"/>
                </a:solidFill>
                <a:latin typeface="BIZ UDPGothic"/>
                <a:ea typeface="BIZ UDPGothic"/>
                <a:cs typeface="BIZ UDPGothic"/>
                <a:sym typeface="BIZ UDPGothic"/>
              </a:rPr>
              <a:t>」</a:t>
            </a:r>
            <a:r>
              <a:rPr b="0" i="0" lang="ja-JP" sz="1800" u="none" cap="none" strike="noStrike">
                <a:solidFill>
                  <a:schemeClr val="lt1"/>
                </a:solidFill>
                <a:latin typeface="BIZ UDPGothic"/>
                <a:ea typeface="BIZ UDPGothic"/>
                <a:cs typeface="BIZ UDPGothic"/>
                <a:sym typeface="BIZ UDPGothic"/>
              </a:rPr>
              <a:t>キャンペーンをご用意しています。</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3600"/>
              <a:buFont typeface="Arial"/>
              <a:buNone/>
            </a:pPr>
            <a:r>
              <a:rPr b="0" i="0" lang="ja-JP" sz="3200" u="none" cap="none" strike="noStrike">
                <a:solidFill>
                  <a:schemeClr val="lt1"/>
                </a:solidFill>
                <a:latin typeface="BIZ UDPGothic"/>
                <a:ea typeface="BIZ UDPGothic"/>
                <a:cs typeface="BIZ UDPGothic"/>
                <a:sym typeface="BIZ UDPGothic"/>
              </a:rPr>
              <a:t>ぜひマジセミをお試し下さい！</a:t>
            </a:r>
            <a:endParaRPr b="0" i="0" sz="3200" u="none" cap="none" strike="noStrike">
              <a:solidFill>
                <a:schemeClr val="lt1"/>
              </a:solidFill>
              <a:latin typeface="BIZ UDPGothic"/>
              <a:ea typeface="BIZ UDPGothic"/>
              <a:cs typeface="BIZ UDPGothic"/>
              <a:sym typeface="BIZ UDPGothic"/>
            </a:endParaRPr>
          </a:p>
        </p:txBody>
      </p:sp>
      <p:sp>
        <p:nvSpPr>
          <p:cNvPr id="837" name="Google Shape;837;p31"/>
          <p:cNvSpPr txBox="1"/>
          <p:nvPr/>
        </p:nvSpPr>
        <p:spPr>
          <a:xfrm>
            <a:off x="694000" y="4217851"/>
            <a:ext cx="10803900" cy="1316877"/>
          </a:xfrm>
          <a:prstGeom prst="rect">
            <a:avLst/>
          </a:prstGeom>
          <a:noFill/>
          <a:ln>
            <a:noFill/>
          </a:ln>
        </p:spPr>
        <p:txBody>
          <a:bodyPr anchorCtr="0" anchor="t" bIns="45700" lIns="91425" spcFirstLastPara="1" rIns="91425" wrap="square" tIns="45700">
            <a:normAutofit/>
          </a:bodyPr>
          <a:lstStyle/>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「本当にターゲット企業が来るのだろうか？」</a:t>
            </a:r>
            <a:endParaRPr b="1" i="0" sz="2800" u="none" cap="none" strike="noStrike">
              <a:solidFill>
                <a:srgbClr val="FAEFB1"/>
              </a:solidFill>
              <a:latin typeface="BIZ UDPGothic"/>
              <a:ea typeface="BIZ UDPGothic"/>
              <a:cs typeface="BIZ UDPGothic"/>
              <a:sym typeface="BIZ UDPGothic"/>
            </a:endParaRPr>
          </a:p>
          <a:p>
            <a:pPr indent="0" lvl="0" marL="0" marR="0" rtl="0" algn="ctr">
              <a:lnSpc>
                <a:spcPct val="136363"/>
              </a:lnSpc>
              <a:spcBef>
                <a:spcPts val="0"/>
              </a:spcBef>
              <a:spcAft>
                <a:spcPts val="0"/>
              </a:spcAft>
              <a:buClr>
                <a:schemeClr val="lt1"/>
              </a:buClr>
              <a:buSzPts val="2378"/>
              <a:buFont typeface="Arial"/>
              <a:buNone/>
            </a:pPr>
            <a:r>
              <a:rPr b="1" i="0" lang="ja-JP" sz="2800" u="none" cap="none" strike="noStrike">
                <a:solidFill>
                  <a:srgbClr val="FAEFB1"/>
                </a:solidFill>
                <a:latin typeface="BIZ UDPGothic"/>
                <a:ea typeface="BIZ UDPGothic"/>
                <a:cs typeface="BIZ UDPGothic"/>
                <a:sym typeface="BIZ UDPGothic"/>
              </a:rPr>
              <a:t>「どのくらいオペレーションが楽になるのだろうか？」</a:t>
            </a:r>
            <a:endParaRPr b="1" i="0" sz="2800" u="none" cap="none" strike="noStrike">
              <a:solidFill>
                <a:srgbClr val="FAEFB1"/>
              </a:solidFill>
              <a:latin typeface="BIZ UDPGothic"/>
              <a:ea typeface="BIZ UDPGothic"/>
              <a:cs typeface="BIZ UDPGothic"/>
              <a:sym typeface="BIZ UDPGothic"/>
            </a:endParaRPr>
          </a:p>
        </p:txBody>
      </p:sp>
      <p:sp>
        <p:nvSpPr>
          <p:cNvPr id="838" name="Google Shape;838;p31"/>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839" name="Google Shape;839;p31"/>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2"/>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（ご参考）その他の情報</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7" name="Google Shape;847;p32"/>
          <p:cNvSpPr txBox="1"/>
          <p:nvPr/>
        </p:nvSpPr>
        <p:spPr>
          <a:xfrm>
            <a:off x="1361529" y="2392740"/>
            <a:ext cx="3417989"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2000" u="none" cap="none" strike="noStrike">
                <a:solidFill>
                  <a:schemeClr val="accent4"/>
                </a:solidFill>
                <a:latin typeface="BIZ UDPGothic"/>
                <a:ea typeface="BIZ UDPGothic"/>
                <a:cs typeface="BIZ UDPGothic"/>
                <a:sym typeface="BIZ UDPGothic"/>
              </a:rPr>
              <a:t>～後ほどご確認ください～</a:t>
            </a:r>
            <a:endParaRPr b="0" i="0" sz="20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3"/>
          <p:cNvSpPr/>
          <p:nvPr/>
        </p:nvSpPr>
        <p:spPr>
          <a:xfrm>
            <a:off x="301520" y="1599912"/>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53" name="Google Shape;853;p33"/>
          <p:cNvSpPr txBox="1"/>
          <p:nvPr/>
        </p:nvSpPr>
        <p:spPr>
          <a:xfrm>
            <a:off x="801958" y="2256028"/>
            <a:ext cx="9486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企画</a:t>
            </a:r>
            <a:endParaRPr b="0" i="0" sz="1400" u="none" cap="none" strike="noStrike">
              <a:solidFill>
                <a:srgbClr val="000000"/>
              </a:solidFill>
              <a:latin typeface="BIZ UDPGothic"/>
              <a:ea typeface="BIZ UDPGothic"/>
              <a:cs typeface="BIZ UDPGothic"/>
              <a:sym typeface="BIZ UDPGothic"/>
            </a:endParaRPr>
          </a:p>
        </p:txBody>
      </p:sp>
      <p:pic>
        <p:nvPicPr>
          <p:cNvPr descr="アイコン&#10;&#10;自動的に生成された説明" id="854" name="Google Shape;854;p33"/>
          <p:cNvPicPr preferRelativeResize="0"/>
          <p:nvPr/>
        </p:nvPicPr>
        <p:blipFill rotWithShape="1">
          <a:blip r:embed="rId3">
            <a:alphaModFix/>
          </a:blip>
          <a:srcRect b="0" l="0" r="0" t="0"/>
          <a:stretch/>
        </p:blipFill>
        <p:spPr>
          <a:xfrm>
            <a:off x="1057966" y="1710082"/>
            <a:ext cx="538210" cy="543336"/>
          </a:xfrm>
          <a:prstGeom prst="rect">
            <a:avLst/>
          </a:prstGeom>
          <a:noFill/>
          <a:ln>
            <a:noFill/>
          </a:ln>
        </p:spPr>
      </p:pic>
      <p:cxnSp>
        <p:nvCxnSpPr>
          <p:cNvPr id="855" name="Google Shape;855;p33"/>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856" name="Google Shape;856;p33"/>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7" name="Google Shape;857;p33"/>
          <p:cNvSpPr txBox="1"/>
          <p:nvPr/>
        </p:nvSpPr>
        <p:spPr>
          <a:xfrm>
            <a:off x="221196" y="101835"/>
            <a:ext cx="62304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301520" y="1240985"/>
            <a:ext cx="11455436"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59" name="Google Shape;859;p33"/>
          <p:cNvSpPr txBox="1"/>
          <p:nvPr/>
        </p:nvSpPr>
        <p:spPr>
          <a:xfrm>
            <a:off x="252548" y="763664"/>
            <a:ext cx="6074754" cy="709199"/>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貴社のウェビナー運営を代行</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301520" y="1586760"/>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1" name="Google Shape;861;p33"/>
          <p:cNvSpPr txBox="1"/>
          <p:nvPr/>
        </p:nvSpPr>
        <p:spPr>
          <a:xfrm>
            <a:off x="2117479" y="1663570"/>
            <a:ext cx="98967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専任の企画担当が、タイトル・告知文を作成します！</a:t>
            </a:r>
            <a:endParaRPr b="1" i="0" sz="2800" u="none" cap="none" strike="noStrike">
              <a:solidFill>
                <a:schemeClr val="lt1"/>
              </a:solidFill>
              <a:latin typeface="BIZ UDPGothic"/>
              <a:ea typeface="BIZ UDPGothic"/>
              <a:cs typeface="BIZ UDPGothic"/>
              <a:sym typeface="BIZ UDPGothic"/>
            </a:endParaRPr>
          </a:p>
        </p:txBody>
      </p:sp>
      <p:sp>
        <p:nvSpPr>
          <p:cNvPr id="862" name="Google Shape;862;p33"/>
          <p:cNvSpPr/>
          <p:nvPr/>
        </p:nvSpPr>
        <p:spPr>
          <a:xfrm>
            <a:off x="301520" y="4108282"/>
            <a:ext cx="11439456" cy="2429277"/>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Arial"/>
                <a:ea typeface="Arial"/>
                <a:cs typeface="Arial"/>
                <a:sym typeface="Arial"/>
              </a:rPr>
              <a:t>　　　　　　　</a:t>
            </a:r>
            <a:endParaRPr b="0" i="0" sz="2800" u="none" cap="none" strike="noStrike">
              <a:solidFill>
                <a:schemeClr val="accent4"/>
              </a:solidFill>
              <a:latin typeface="Arial"/>
              <a:ea typeface="Arial"/>
              <a:cs typeface="Arial"/>
              <a:sym typeface="Arial"/>
            </a:endParaRPr>
          </a:p>
        </p:txBody>
      </p:sp>
      <p:sp>
        <p:nvSpPr>
          <p:cNvPr id="863" name="Google Shape;863;p33"/>
          <p:cNvSpPr txBox="1"/>
          <p:nvPr/>
        </p:nvSpPr>
        <p:spPr>
          <a:xfrm>
            <a:off x="2145538" y="2189387"/>
            <a:ext cx="98655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IT知識を有したマジセミの企画専任担当者が、集客と商談化を実現するウェビナー企画を一緒に作り上げていきます。</a:t>
            </a:r>
            <a:endParaRPr b="0" i="0" sz="1400" u="none" cap="none" strike="noStrike">
              <a:solidFill>
                <a:srgbClr val="000000"/>
              </a:solidFill>
              <a:latin typeface="BIZ UDPGothic"/>
              <a:ea typeface="BIZ UDPGothic"/>
              <a:cs typeface="BIZ UDPGothic"/>
              <a:sym typeface="BIZ UDPGothic"/>
            </a:endParaRPr>
          </a:p>
        </p:txBody>
      </p:sp>
      <p:sp>
        <p:nvSpPr>
          <p:cNvPr id="864" name="Google Shape;864;p33"/>
          <p:cNvSpPr/>
          <p:nvPr/>
        </p:nvSpPr>
        <p:spPr>
          <a:xfrm>
            <a:off x="301520" y="4102056"/>
            <a:ext cx="11455436" cy="109888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865" name="Google Shape;865;p33"/>
          <p:cNvSpPr txBox="1"/>
          <p:nvPr/>
        </p:nvSpPr>
        <p:spPr>
          <a:xfrm>
            <a:off x="2117479" y="4165714"/>
            <a:ext cx="9896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ja-JP" sz="2200" u="none" cap="none" strike="noStrike">
                <a:solidFill>
                  <a:schemeClr val="lt1"/>
                </a:solidFill>
                <a:latin typeface="BIZ UDPGothic"/>
                <a:ea typeface="BIZ UDPGothic"/>
                <a:cs typeface="BIZ UDPGothic"/>
                <a:sym typeface="BIZ UDPGothic"/>
              </a:rPr>
              <a:t>アテンダント（セミナー事務局）がウェビナー開催までサポートします！</a:t>
            </a:r>
            <a:endParaRPr b="0" i="0" sz="1400" u="none" cap="none" strike="noStrike">
              <a:solidFill>
                <a:srgbClr val="000000"/>
              </a:solidFill>
              <a:latin typeface="BIZ UDPGothic"/>
              <a:ea typeface="BIZ UDPGothic"/>
              <a:cs typeface="BIZ UDPGothic"/>
              <a:sym typeface="BIZ UDPGothic"/>
            </a:endParaRPr>
          </a:p>
        </p:txBody>
      </p:sp>
      <p:sp>
        <p:nvSpPr>
          <p:cNvPr id="866" name="Google Shape;866;p33"/>
          <p:cNvSpPr txBox="1"/>
          <p:nvPr/>
        </p:nvSpPr>
        <p:spPr>
          <a:xfrm>
            <a:off x="2145539" y="4602631"/>
            <a:ext cx="98655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年間1000回のセミナー運営経験のあるアテンダントが、セミナー開催まで一緒に伴走致します。</a:t>
            </a:r>
            <a:endParaRPr b="0" i="0" sz="14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lt1"/>
                </a:solidFill>
                <a:latin typeface="BIZ UDPGothic"/>
                <a:ea typeface="BIZ UDPGothic"/>
                <a:cs typeface="BIZ UDPGothic"/>
                <a:sym typeface="BIZ UDPGothic"/>
              </a:rPr>
              <a:t>お困りごとは気軽にご相談いただけます！</a:t>
            </a:r>
            <a:endParaRPr b="0" i="0" sz="1400" u="none" cap="none" strike="noStrike">
              <a:solidFill>
                <a:srgbClr val="000000"/>
              </a:solidFill>
              <a:latin typeface="BIZ UDPGothic"/>
              <a:ea typeface="BIZ UDPGothic"/>
              <a:cs typeface="BIZ UDPGothic"/>
              <a:sym typeface="BIZ UDPGothic"/>
            </a:endParaRPr>
          </a:p>
        </p:txBody>
      </p:sp>
      <p:sp>
        <p:nvSpPr>
          <p:cNvPr id="867" name="Google Shape;867;p33"/>
          <p:cNvSpPr txBox="1"/>
          <p:nvPr/>
        </p:nvSpPr>
        <p:spPr>
          <a:xfrm>
            <a:off x="461083" y="4664218"/>
            <a:ext cx="1630376"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アテンダント</a:t>
            </a:r>
            <a:endParaRPr b="1" i="0" sz="1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100" u="none" cap="none" strike="noStrike">
                <a:solidFill>
                  <a:schemeClr val="lt1"/>
                </a:solidFill>
                <a:latin typeface="BIZ UDPGothic"/>
                <a:ea typeface="BIZ UDPGothic"/>
                <a:cs typeface="BIZ UDPGothic"/>
                <a:sym typeface="BIZ UDPGothic"/>
              </a:rPr>
              <a:t>（セミナー事務局）</a:t>
            </a:r>
            <a:endParaRPr b="0" i="0" sz="1100" u="none" cap="none" strike="noStrike">
              <a:solidFill>
                <a:srgbClr val="000000"/>
              </a:solidFill>
              <a:latin typeface="BIZ UDPGothic"/>
              <a:ea typeface="BIZ UDPGothic"/>
              <a:cs typeface="BIZ UDPGothic"/>
              <a:sym typeface="BIZ UDPGothic"/>
            </a:endParaRPr>
          </a:p>
        </p:txBody>
      </p:sp>
      <p:pic>
        <p:nvPicPr>
          <p:cNvPr descr="ロゴ, アイコン&#10;&#10;自動的に生成された説明" id="868" name="Google Shape;868;p33"/>
          <p:cNvPicPr preferRelativeResize="0"/>
          <p:nvPr/>
        </p:nvPicPr>
        <p:blipFill rotWithShape="1">
          <a:blip r:embed="rId4">
            <a:alphaModFix/>
          </a:blip>
          <a:srcRect b="0" l="0" r="0" t="0"/>
          <a:stretch/>
        </p:blipFill>
        <p:spPr>
          <a:xfrm>
            <a:off x="954179" y="4141747"/>
            <a:ext cx="644185" cy="548242"/>
          </a:xfrm>
          <a:prstGeom prst="rect">
            <a:avLst/>
          </a:prstGeom>
          <a:noFill/>
          <a:ln>
            <a:noFill/>
          </a:ln>
        </p:spPr>
      </p:pic>
      <p:sp>
        <p:nvSpPr>
          <p:cNvPr id="869" name="Google Shape;869;p33"/>
          <p:cNvSpPr/>
          <p:nvPr/>
        </p:nvSpPr>
        <p:spPr>
          <a:xfrm>
            <a:off x="584950" y="2832425"/>
            <a:ext cx="2703300" cy="1098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本申込</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商材名・商材情報・ターゲット・ペインポイントを管理システムにご入力いただきます。</a:t>
            </a:r>
            <a:endParaRPr b="0" i="0" sz="1200" u="none" cap="none" strike="noStrike">
              <a:solidFill>
                <a:schemeClr val="accent4"/>
              </a:solidFill>
              <a:latin typeface="BIZ UDPGothic"/>
              <a:ea typeface="BIZ UDPGothic"/>
              <a:cs typeface="BIZ UDPGothic"/>
              <a:sym typeface="BIZ UDPGothic"/>
            </a:endParaRPr>
          </a:p>
        </p:txBody>
      </p:sp>
      <p:sp>
        <p:nvSpPr>
          <p:cNvPr id="870" name="Google Shape;870;p33"/>
          <p:cNvSpPr txBox="1"/>
          <p:nvPr/>
        </p:nvSpPr>
        <p:spPr>
          <a:xfrm>
            <a:off x="6775924" y="3421089"/>
            <a:ext cx="87556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メールで</a:t>
            </a:r>
            <a:endParaRPr b="0" i="0" sz="14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ご確認</a:t>
            </a:r>
            <a:endParaRPr b="0" i="0" sz="1400" u="none" cap="none" strike="noStrike">
              <a:solidFill>
                <a:srgbClr val="000000"/>
              </a:solidFill>
              <a:latin typeface="BIZ UDPGothic"/>
              <a:ea typeface="BIZ UDPGothic"/>
              <a:cs typeface="BIZ UDPGothic"/>
              <a:sym typeface="BIZ UDPGothic"/>
            </a:endParaRPr>
          </a:p>
        </p:txBody>
      </p:sp>
      <p:sp>
        <p:nvSpPr>
          <p:cNvPr id="871" name="Google Shape;871;p33"/>
          <p:cNvSpPr txBox="1"/>
          <p:nvPr/>
        </p:nvSpPr>
        <p:spPr>
          <a:xfrm>
            <a:off x="10469220" y="2861070"/>
            <a:ext cx="1239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弊社にて</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公開準備が</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スタート！！</a:t>
            </a:r>
            <a:endParaRPr b="0" i="0" sz="1400" u="none" cap="none" strike="noStrike">
              <a:solidFill>
                <a:srgbClr val="000000"/>
              </a:solidFill>
              <a:latin typeface="BIZ UDPGothic"/>
              <a:ea typeface="BIZ UDPGothic"/>
              <a:cs typeface="BIZ UDPGothic"/>
              <a:sym typeface="BIZ UDPGothic"/>
            </a:endParaRPr>
          </a:p>
        </p:txBody>
      </p:sp>
      <p:sp>
        <p:nvSpPr>
          <p:cNvPr id="872" name="Google Shape;872;p33"/>
          <p:cNvSpPr/>
          <p:nvPr/>
        </p:nvSpPr>
        <p:spPr>
          <a:xfrm>
            <a:off x="391150" y="2744400"/>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STEP1</a:t>
            </a:r>
            <a:endParaRPr b="1" i="0" sz="1000" u="none" cap="none" strike="noStrike">
              <a:solidFill>
                <a:schemeClr val="accent4"/>
              </a:solidFill>
              <a:latin typeface="BIZ UDPGothic"/>
              <a:ea typeface="BIZ UDPGothic"/>
              <a:cs typeface="BIZ UDPGothic"/>
              <a:sym typeface="BIZ UDPGothic"/>
            </a:endParaRPr>
          </a:p>
        </p:txBody>
      </p:sp>
      <p:sp>
        <p:nvSpPr>
          <p:cNvPr id="873" name="Google Shape;873;p33"/>
          <p:cNvSpPr/>
          <p:nvPr/>
        </p:nvSpPr>
        <p:spPr>
          <a:xfrm>
            <a:off x="3560225" y="2845325"/>
            <a:ext cx="3192900" cy="10860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オンラインで１時間ミーティングを行います。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事前情報を元に、詳細をすり合わせします。</a:t>
            </a:r>
            <a:endParaRPr b="0" i="0" sz="1400" u="none" cap="none" strike="noStrike">
              <a:solidFill>
                <a:srgbClr val="000000"/>
              </a:solidFill>
              <a:latin typeface="BIZ UDPGothic"/>
              <a:ea typeface="BIZ UDPGothic"/>
              <a:cs typeface="BIZ UDPGothic"/>
              <a:sym typeface="BIZ UDPGothic"/>
            </a:endParaRPr>
          </a:p>
        </p:txBody>
      </p:sp>
      <p:sp>
        <p:nvSpPr>
          <p:cNvPr id="874" name="Google Shape;874;p33"/>
          <p:cNvSpPr/>
          <p:nvPr/>
        </p:nvSpPr>
        <p:spPr>
          <a:xfrm>
            <a:off x="3405126" y="2744400"/>
            <a:ext cx="7464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STEP2</a:t>
            </a:r>
            <a:endParaRPr b="1" i="0" sz="1000" u="none" cap="none" strike="noStrike">
              <a:solidFill>
                <a:schemeClr val="accent4"/>
              </a:solidFill>
              <a:latin typeface="BIZ UDPGothic"/>
              <a:ea typeface="BIZ UDPGothic"/>
              <a:cs typeface="BIZ UDPGothic"/>
              <a:sym typeface="BIZ UDPGothic"/>
            </a:endParaRPr>
          </a:p>
        </p:txBody>
      </p:sp>
      <p:sp>
        <p:nvSpPr>
          <p:cNvPr id="875" name="Google Shape;875;p33"/>
          <p:cNvSpPr/>
          <p:nvPr/>
        </p:nvSpPr>
        <p:spPr>
          <a:xfrm>
            <a:off x="7651475" y="2868325"/>
            <a:ext cx="2663400" cy="1062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企画FIX</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管理システムの承認ボタンを押していただき、企画が確定します。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876" name="Google Shape;876;p33"/>
          <p:cNvSpPr/>
          <p:nvPr/>
        </p:nvSpPr>
        <p:spPr>
          <a:xfrm>
            <a:off x="7523242" y="2754425"/>
            <a:ext cx="8115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STEP3</a:t>
            </a:r>
            <a:endParaRPr b="1" i="0" sz="1000" u="none" cap="none" strike="noStrike">
              <a:solidFill>
                <a:schemeClr val="accent4"/>
              </a:solidFill>
              <a:latin typeface="BIZ UDPGothic"/>
              <a:ea typeface="BIZ UDPGothic"/>
              <a:cs typeface="BIZ UDPGothic"/>
              <a:sym typeface="BIZ UDPGothic"/>
            </a:endParaRPr>
          </a:p>
        </p:txBody>
      </p:sp>
      <p:sp>
        <p:nvSpPr>
          <p:cNvPr id="877" name="Google Shape;877;p33"/>
          <p:cNvSpPr/>
          <p:nvPr/>
        </p:nvSpPr>
        <p:spPr>
          <a:xfrm rot="5400000">
            <a:off x="10267163" y="3251764"/>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 name="Google Shape;878;p33"/>
          <p:cNvSpPr/>
          <p:nvPr/>
        </p:nvSpPr>
        <p:spPr>
          <a:xfrm rot="5400000">
            <a:off x="6706885" y="3225002"/>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33"/>
          <p:cNvSpPr/>
          <p:nvPr/>
        </p:nvSpPr>
        <p:spPr>
          <a:xfrm rot="5400000">
            <a:off x="3234851" y="322498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 name="Google Shape;880;p33"/>
          <p:cNvSpPr/>
          <p:nvPr/>
        </p:nvSpPr>
        <p:spPr>
          <a:xfrm>
            <a:off x="594603" y="5271240"/>
            <a:ext cx="214190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集客ページ公開</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5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申込ページの作成</a:t>
            </a:r>
            <a:endParaRPr b="0" i="0" sz="1400" u="none" cap="none" strike="noStrike">
              <a:solidFill>
                <a:srgbClr val="000000"/>
              </a:solidFill>
              <a:latin typeface="BIZ UDPGothic"/>
              <a:ea typeface="BIZ UDPGothic"/>
              <a:cs typeface="BIZ UDPGothic"/>
              <a:sym typeface="BIZ UDPGothic"/>
            </a:endParaRPr>
          </a:p>
        </p:txBody>
      </p:sp>
      <p:sp>
        <p:nvSpPr>
          <p:cNvPr id="881" name="Google Shape;881;p33"/>
          <p:cNvSpPr/>
          <p:nvPr/>
        </p:nvSpPr>
        <p:spPr>
          <a:xfrm>
            <a:off x="400814"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STEP4</a:t>
            </a:r>
            <a:endParaRPr b="1" i="0" sz="1000" u="none" cap="none" strike="noStrike">
              <a:solidFill>
                <a:schemeClr val="accent4"/>
              </a:solidFill>
              <a:latin typeface="BIZ UDPGothic"/>
              <a:ea typeface="BIZ UDPGothic"/>
              <a:cs typeface="BIZ UDPGothic"/>
              <a:sym typeface="BIZ UDPGothic"/>
            </a:endParaRPr>
          </a:p>
        </p:txBody>
      </p:sp>
      <p:sp>
        <p:nvSpPr>
          <p:cNvPr id="882" name="Google Shape;882;p33"/>
          <p:cNvSpPr/>
          <p:nvPr/>
        </p:nvSpPr>
        <p:spPr>
          <a:xfrm rot="5400000">
            <a:off x="2685716"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33"/>
          <p:cNvSpPr/>
          <p:nvPr/>
        </p:nvSpPr>
        <p:spPr>
          <a:xfrm>
            <a:off x="3404538" y="5271240"/>
            <a:ext cx="1708047"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申込者対応</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・お問い合わせ対応</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・リマインド</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・参加用URLの発行</a:t>
            </a:r>
            <a:endParaRPr b="0" i="0" sz="1400" u="none" cap="none" strike="noStrike">
              <a:solidFill>
                <a:srgbClr val="000000"/>
              </a:solidFill>
              <a:latin typeface="BIZ UDPGothic"/>
              <a:ea typeface="BIZ UDPGothic"/>
              <a:cs typeface="BIZ UDPGothic"/>
              <a:sym typeface="BIZ UDPGothic"/>
            </a:endParaRPr>
          </a:p>
        </p:txBody>
      </p:sp>
      <p:sp>
        <p:nvSpPr>
          <p:cNvPr id="884" name="Google Shape;884;p33"/>
          <p:cNvSpPr/>
          <p:nvPr/>
        </p:nvSpPr>
        <p:spPr>
          <a:xfrm>
            <a:off x="2776895" y="5234016"/>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STEP５</a:t>
            </a:r>
            <a:endParaRPr b="0" i="0" sz="1200" u="none" cap="none" strike="noStrike">
              <a:solidFill>
                <a:srgbClr val="000000"/>
              </a:solidFill>
              <a:latin typeface="BIZ UDPGothic"/>
              <a:ea typeface="BIZ UDPGothic"/>
              <a:cs typeface="BIZ UDPGothic"/>
              <a:sym typeface="BIZ UDPGothic"/>
            </a:endParaRPr>
          </a:p>
        </p:txBody>
      </p:sp>
      <p:sp>
        <p:nvSpPr>
          <p:cNvPr id="885" name="Google Shape;885;p33"/>
          <p:cNvSpPr/>
          <p:nvPr/>
        </p:nvSpPr>
        <p:spPr>
          <a:xfrm rot="5400000">
            <a:off x="5061797" y="5739998"/>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 name="Google Shape;886;p33"/>
          <p:cNvSpPr/>
          <p:nvPr/>
        </p:nvSpPr>
        <p:spPr>
          <a:xfrm>
            <a:off x="5415676" y="5258088"/>
            <a:ext cx="2675481"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リハーサル</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・当日の流れやご要望の確認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・ご講演者の接続環境確認</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・ご準備状況の確認</a:t>
            </a:r>
            <a:endParaRPr b="0" i="0" sz="1400" u="none" cap="none" strike="noStrike">
              <a:solidFill>
                <a:srgbClr val="000000"/>
              </a:solidFill>
              <a:latin typeface="BIZ UDPGothic"/>
              <a:ea typeface="BIZ UDPGothic"/>
              <a:cs typeface="BIZ UDPGothic"/>
              <a:sym typeface="BIZ UDPGothic"/>
            </a:endParaRPr>
          </a:p>
        </p:txBody>
      </p:sp>
      <p:sp>
        <p:nvSpPr>
          <p:cNvPr id="887" name="Google Shape;887;p33"/>
          <p:cNvSpPr/>
          <p:nvPr/>
        </p:nvSpPr>
        <p:spPr>
          <a:xfrm>
            <a:off x="5170572" y="5220864"/>
            <a:ext cx="821700" cy="287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ja-JP" sz="1000" u="none" cap="none" strike="noStrike">
                <a:solidFill>
                  <a:schemeClr val="accent4"/>
                </a:solidFill>
                <a:latin typeface="BIZ UDPGothic"/>
                <a:ea typeface="BIZ UDPGothic"/>
                <a:cs typeface="BIZ UDPGothic"/>
                <a:sym typeface="BIZ UDPGothic"/>
              </a:rPr>
              <a:t>STEP6</a:t>
            </a:r>
            <a:endParaRPr b="1" i="0" sz="1000" u="none" cap="none" strike="noStrike">
              <a:solidFill>
                <a:schemeClr val="accent4"/>
              </a:solidFill>
              <a:latin typeface="BIZ UDPGothic"/>
              <a:ea typeface="BIZ UDPGothic"/>
              <a:cs typeface="BIZ UDPGothic"/>
              <a:sym typeface="BIZ UDPGothic"/>
            </a:endParaRPr>
          </a:p>
        </p:txBody>
      </p:sp>
      <p:sp>
        <p:nvSpPr>
          <p:cNvPr id="888" name="Google Shape;888;p33"/>
          <p:cNvSpPr/>
          <p:nvPr/>
        </p:nvSpPr>
        <p:spPr>
          <a:xfrm rot="5400000">
            <a:off x="8052274" y="5726866"/>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33"/>
          <p:cNvSpPr/>
          <p:nvPr/>
        </p:nvSpPr>
        <p:spPr>
          <a:xfrm>
            <a:off x="8359402" y="5246604"/>
            <a:ext cx="1640054" cy="1188085"/>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当日</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・司会進行</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・アンケート取得</a:t>
            </a:r>
            <a:endParaRPr b="0" i="0" sz="1400" u="none" cap="none" strike="noStrike">
              <a:solidFill>
                <a:srgbClr val="000000"/>
              </a:solidFill>
              <a:latin typeface="BIZ UDPGothic"/>
              <a:ea typeface="BIZ UDPGothic"/>
              <a:cs typeface="BIZ UDPGothic"/>
              <a:sym typeface="BIZ UDPGothic"/>
            </a:endParaRPr>
          </a:p>
        </p:txBody>
      </p:sp>
      <p:sp>
        <p:nvSpPr>
          <p:cNvPr id="890" name="Google Shape;890;p33"/>
          <p:cNvSpPr/>
          <p:nvPr/>
        </p:nvSpPr>
        <p:spPr>
          <a:xfrm rot="5400000">
            <a:off x="9954035"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 name="Google Shape;891;p33"/>
          <p:cNvSpPr/>
          <p:nvPr/>
        </p:nvSpPr>
        <p:spPr>
          <a:xfrm>
            <a:off x="10267700" y="5261235"/>
            <a:ext cx="1371094" cy="1166896"/>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レポート作成</a:t>
            </a:r>
            <a:endParaRPr b="0" i="0" sz="1050" u="none" cap="none" strike="noStrike">
              <a:solidFill>
                <a:schemeClr val="accent4"/>
              </a:solidFill>
              <a:latin typeface="BIZ UDPGothic"/>
              <a:ea typeface="BIZ UDPGothic"/>
              <a:cs typeface="BIZ UDPGothic"/>
              <a:sym typeface="BIZ UDPGothic"/>
            </a:endParaRPr>
          </a:p>
        </p:txBody>
      </p:sp>
      <p:grpSp>
        <p:nvGrpSpPr>
          <p:cNvPr id="892" name="Google Shape;892;p33"/>
          <p:cNvGrpSpPr/>
          <p:nvPr/>
        </p:nvGrpSpPr>
        <p:grpSpPr>
          <a:xfrm rot="-721227">
            <a:off x="7013610" y="2941875"/>
            <a:ext cx="379952" cy="459675"/>
            <a:chOff x="5943600" y="6791161"/>
            <a:chExt cx="1056873" cy="1265969"/>
          </a:xfrm>
        </p:grpSpPr>
        <p:sp>
          <p:nvSpPr>
            <p:cNvPr id="893" name="Google Shape;893;p33"/>
            <p:cNvSpPr/>
            <p:nvPr/>
          </p:nvSpPr>
          <p:spPr>
            <a:xfrm>
              <a:off x="5943600" y="7315200"/>
              <a:ext cx="1049798" cy="741930"/>
            </a:xfrm>
            <a:prstGeom prst="rect">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4" name="Google Shape;894;p33"/>
            <p:cNvSpPr/>
            <p:nvPr/>
          </p:nvSpPr>
          <p:spPr>
            <a:xfrm rot="-2700000">
              <a:off x="6098378" y="6945936"/>
              <a:ext cx="747320" cy="747320"/>
            </a:xfrm>
            <a:prstGeom prst="rtTriangle">
              <a:avLst/>
            </a:prstGeom>
            <a:solidFill>
              <a:schemeClr val="lt1"/>
            </a:solidFill>
            <a:ln cap="flat" cmpd="sng" w="12700">
              <a:solidFill>
                <a:schemeClr val="accent4"/>
              </a:solidFill>
              <a:prstDash val="solid"/>
              <a:miter lim="800000"/>
              <a:headEnd len="sm" w="sm" type="none"/>
              <a:tailEnd len="sm" w="sm" type="none"/>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895" name="Google Shape;895;p33"/>
          <p:cNvSpPr/>
          <p:nvPr/>
        </p:nvSpPr>
        <p:spPr>
          <a:xfrm rot="5400000">
            <a:off x="321042" y="5715362"/>
            <a:ext cx="335280" cy="17272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96" name="Google Shape;896;p33"/>
          <p:cNvGrpSpPr/>
          <p:nvPr/>
        </p:nvGrpSpPr>
        <p:grpSpPr>
          <a:xfrm>
            <a:off x="7366270" y="5034687"/>
            <a:ext cx="875622" cy="678944"/>
            <a:chOff x="7366270" y="5034687"/>
            <a:chExt cx="875622" cy="678944"/>
          </a:xfrm>
        </p:grpSpPr>
        <p:sp>
          <p:nvSpPr>
            <p:cNvPr id="897" name="Google Shape;897;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3"/>
            <p:cNvSpPr txBox="1"/>
            <p:nvPr/>
          </p:nvSpPr>
          <p:spPr>
            <a:xfrm>
              <a:off x="7366270" y="5386269"/>
              <a:ext cx="875622"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00" u="none" cap="none" strike="noStrike">
                  <a:solidFill>
                    <a:schemeClr val="accent4"/>
                  </a:solidFill>
                  <a:latin typeface="BIZ UDPGothic"/>
                  <a:ea typeface="BIZ UDPGothic"/>
                  <a:cs typeface="BIZ UDPGothic"/>
                  <a:sym typeface="BIZ UDPGothic"/>
                </a:rPr>
                <a:t>キャスト</a:t>
              </a:r>
              <a:endParaRPr b="0" i="0" sz="100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899" name="Google Shape;899;p33"/>
            <p:cNvPicPr preferRelativeResize="0"/>
            <p:nvPr/>
          </p:nvPicPr>
          <p:blipFill rotWithShape="1">
            <a:blip r:embed="rId5">
              <a:alphaModFix/>
            </a:blip>
            <a:srcRect b="15736" l="0" r="0" t="0"/>
            <a:stretch/>
          </p:blipFill>
          <p:spPr>
            <a:xfrm>
              <a:off x="7638252" y="5056360"/>
              <a:ext cx="437032" cy="368257"/>
            </a:xfrm>
            <a:prstGeom prst="rect">
              <a:avLst/>
            </a:prstGeom>
            <a:noFill/>
            <a:ln>
              <a:noFill/>
            </a:ln>
          </p:spPr>
        </p:pic>
        <p:pic>
          <p:nvPicPr>
            <p:cNvPr descr="無線マイク 単色塗りつぶし" id="900" name="Google Shape;900;p33"/>
            <p:cNvPicPr preferRelativeResize="0"/>
            <p:nvPr/>
          </p:nvPicPr>
          <p:blipFill rotWithShape="1">
            <a:blip r:embed="rId6">
              <a:alphaModFix/>
            </a:blip>
            <a:srcRect b="0" l="0" r="0" t="0"/>
            <a:stretch/>
          </p:blipFill>
          <p:spPr>
            <a:xfrm>
              <a:off x="7531374" y="5184078"/>
              <a:ext cx="250314" cy="250314"/>
            </a:xfrm>
            <a:prstGeom prst="rect">
              <a:avLst/>
            </a:prstGeom>
            <a:noFill/>
            <a:ln>
              <a:noFill/>
            </a:ln>
          </p:spPr>
        </p:pic>
      </p:grpSp>
      <p:grpSp>
        <p:nvGrpSpPr>
          <p:cNvPr id="901" name="Google Shape;901;p33"/>
          <p:cNvGrpSpPr/>
          <p:nvPr/>
        </p:nvGrpSpPr>
        <p:grpSpPr>
          <a:xfrm>
            <a:off x="9288838" y="5034687"/>
            <a:ext cx="875622" cy="678944"/>
            <a:chOff x="7366270" y="5034687"/>
            <a:chExt cx="875622" cy="678944"/>
          </a:xfrm>
        </p:grpSpPr>
        <p:sp>
          <p:nvSpPr>
            <p:cNvPr id="902" name="Google Shape;902;p33"/>
            <p:cNvSpPr/>
            <p:nvPr/>
          </p:nvSpPr>
          <p:spPr>
            <a:xfrm>
              <a:off x="7462657" y="5034687"/>
              <a:ext cx="678944" cy="67894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33"/>
            <p:cNvSpPr txBox="1"/>
            <p:nvPr/>
          </p:nvSpPr>
          <p:spPr>
            <a:xfrm>
              <a:off x="7366270" y="5386269"/>
              <a:ext cx="875622"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ja-JP" sz="1050" u="none" cap="none" strike="noStrike">
                  <a:solidFill>
                    <a:schemeClr val="accent4"/>
                  </a:solidFill>
                  <a:latin typeface="BIZ UDPGothic"/>
                  <a:ea typeface="BIZ UDPGothic"/>
                  <a:cs typeface="BIZ UDPGothic"/>
                  <a:sym typeface="BIZ UDPGothic"/>
                </a:rPr>
                <a:t>キャスト</a:t>
              </a:r>
              <a:endParaRPr b="0" i="0" sz="1050" u="none" cap="none" strike="noStrike">
                <a:solidFill>
                  <a:schemeClr val="accent4"/>
                </a:solidFill>
                <a:latin typeface="BIZ UDPGothic"/>
                <a:ea typeface="BIZ UDPGothic"/>
                <a:cs typeface="BIZ UDPGothic"/>
                <a:sym typeface="BIZ UDPGothic"/>
              </a:endParaRPr>
            </a:p>
          </p:txBody>
        </p:sp>
        <p:pic>
          <p:nvPicPr>
            <p:cNvPr descr="オフィス ワーカー (女性) 単色塗りつぶし" id="904" name="Google Shape;904;p33"/>
            <p:cNvPicPr preferRelativeResize="0"/>
            <p:nvPr/>
          </p:nvPicPr>
          <p:blipFill rotWithShape="1">
            <a:blip r:embed="rId5">
              <a:alphaModFix/>
            </a:blip>
            <a:srcRect b="15736" l="0" r="0" t="0"/>
            <a:stretch/>
          </p:blipFill>
          <p:spPr>
            <a:xfrm>
              <a:off x="7638252" y="5061676"/>
              <a:ext cx="437032" cy="368257"/>
            </a:xfrm>
            <a:prstGeom prst="rect">
              <a:avLst/>
            </a:prstGeom>
            <a:noFill/>
            <a:ln>
              <a:noFill/>
            </a:ln>
          </p:spPr>
        </p:pic>
        <p:pic>
          <p:nvPicPr>
            <p:cNvPr descr="無線マイク 単色塗りつぶし" id="905" name="Google Shape;905;p33"/>
            <p:cNvPicPr preferRelativeResize="0"/>
            <p:nvPr/>
          </p:nvPicPr>
          <p:blipFill rotWithShape="1">
            <a:blip r:embed="rId6">
              <a:alphaModFix/>
            </a:blip>
            <a:srcRect b="0" l="0" r="0" t="0"/>
            <a:stretch/>
          </p:blipFill>
          <p:spPr>
            <a:xfrm>
              <a:off x="7531374" y="5189394"/>
              <a:ext cx="250314" cy="250314"/>
            </a:xfrm>
            <a:prstGeom prst="rect">
              <a:avLst/>
            </a:prstGeom>
            <a:noFill/>
            <a:ln>
              <a:noFill/>
            </a:ln>
          </p:spPr>
        </p:pic>
      </p:grpSp>
      <p:sp>
        <p:nvSpPr>
          <p:cNvPr id="906" name="Google Shape;906;p33"/>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07" name="Google Shape;907;p3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08" name="Google Shape;908;p3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p:nvPr/>
        </p:nvSpPr>
        <p:spPr>
          <a:xfrm>
            <a:off x="285750" y="1549400"/>
            <a:ext cx="11472000" cy="651000"/>
          </a:xfrm>
          <a:prstGeom prst="round2SameRect">
            <a:avLst>
              <a:gd fmla="val 12044" name="adj1"/>
              <a:gd fmla="val 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914" name="Google Shape;914;p34"/>
          <p:cNvCxnSpPr/>
          <p:nvPr/>
        </p:nvCxnSpPr>
        <p:spPr>
          <a:xfrm>
            <a:off x="6350" y="79979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915" name="Google Shape;915;p34"/>
          <p:cNvSpPr/>
          <p:nvPr/>
        </p:nvSpPr>
        <p:spPr>
          <a:xfrm>
            <a:off x="12028601" y="-53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6" name="Google Shape;916;p34"/>
          <p:cNvSpPr txBox="1"/>
          <p:nvPr/>
        </p:nvSpPr>
        <p:spPr>
          <a:xfrm>
            <a:off x="221196" y="101835"/>
            <a:ext cx="6230400" cy="5862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BIZ UDPGothic"/>
              <a:ea typeface="BIZ UDPGothic"/>
              <a:cs typeface="BIZ UDPGothic"/>
              <a:sym typeface="BIZ UDPGothic"/>
            </a:endParaRPr>
          </a:p>
        </p:txBody>
      </p:sp>
      <p:sp>
        <p:nvSpPr>
          <p:cNvPr id="917" name="Google Shape;917;p34"/>
          <p:cNvSpPr/>
          <p:nvPr/>
        </p:nvSpPr>
        <p:spPr>
          <a:xfrm>
            <a:off x="301520" y="1240985"/>
            <a:ext cx="11455500" cy="259800"/>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18" name="Google Shape;918;p34"/>
          <p:cNvSpPr txBox="1"/>
          <p:nvPr/>
        </p:nvSpPr>
        <p:spPr>
          <a:xfrm>
            <a:off x="252730" y="765175"/>
            <a:ext cx="10130100" cy="709500"/>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3600" u="none" cap="none" strike="noStrike">
                <a:solidFill>
                  <a:schemeClr val="accent4"/>
                </a:solidFill>
                <a:latin typeface="BIZ UDPGothic"/>
                <a:ea typeface="BIZ UDPGothic"/>
                <a:cs typeface="BIZ UDPGothic"/>
                <a:sym typeface="BIZ UDPGothic"/>
              </a:rPr>
              <a:t>企画段階から専任担当がサポート</a:t>
            </a:r>
            <a:endParaRPr b="1" i="0" sz="3600" u="none" cap="none" strike="noStrike">
              <a:solidFill>
                <a:schemeClr val="accent4"/>
              </a:solidFill>
              <a:latin typeface="BIZ UDPGothic"/>
              <a:ea typeface="BIZ UDPGothic"/>
              <a:cs typeface="BIZ UDPGothic"/>
              <a:sym typeface="BIZ UDPGothic"/>
            </a:endParaRPr>
          </a:p>
        </p:txBody>
      </p:sp>
      <p:sp>
        <p:nvSpPr>
          <p:cNvPr id="919" name="Google Shape;919;p34"/>
          <p:cNvSpPr/>
          <p:nvPr/>
        </p:nvSpPr>
        <p:spPr>
          <a:xfrm>
            <a:off x="301625" y="1586865"/>
            <a:ext cx="11439600" cy="4909200"/>
          </a:xfrm>
          <a:prstGeom prst="roundRect">
            <a:avLst>
              <a:gd fmla="val 4943" name="adj"/>
            </a:avLst>
          </a:prstGeom>
          <a:noFill/>
          <a:ln cap="flat" cmpd="sng" w="412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chemeClr val="accent4"/>
                </a:solidFill>
                <a:latin typeface="BIZ UDPGothic"/>
                <a:ea typeface="BIZ UDPGothic"/>
                <a:cs typeface="BIZ UDPGothic"/>
                <a:sym typeface="BIZ UDPGothic"/>
              </a:rPr>
              <a:t>　　　　　　　</a:t>
            </a:r>
            <a:endParaRPr b="0" i="0" sz="2800" u="none" cap="none" strike="noStrike">
              <a:solidFill>
                <a:schemeClr val="accent4"/>
              </a:solidFill>
              <a:latin typeface="BIZ UDPGothic"/>
              <a:ea typeface="BIZ UDPGothic"/>
              <a:cs typeface="BIZ UDPGothic"/>
              <a:sym typeface="BIZ UDPGothic"/>
            </a:endParaRPr>
          </a:p>
        </p:txBody>
      </p:sp>
      <p:sp>
        <p:nvSpPr>
          <p:cNvPr id="920" name="Google Shape;920;p34"/>
          <p:cNvSpPr txBox="1"/>
          <p:nvPr/>
        </p:nvSpPr>
        <p:spPr>
          <a:xfrm>
            <a:off x="373134" y="1582290"/>
            <a:ext cx="989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lt1"/>
                </a:solidFill>
                <a:latin typeface="BIZ UDPGothic"/>
                <a:ea typeface="BIZ UDPGothic"/>
                <a:cs typeface="BIZ UDPGothic"/>
                <a:sym typeface="BIZ UDPGothic"/>
              </a:rPr>
              <a:t>企画段階の流れ</a:t>
            </a:r>
            <a:endParaRPr b="1" i="0" sz="2800" u="none" cap="none" strike="noStrike">
              <a:solidFill>
                <a:schemeClr val="lt1"/>
              </a:solidFill>
              <a:latin typeface="BIZ UDPGothic"/>
              <a:ea typeface="BIZ UDPGothic"/>
              <a:cs typeface="BIZ UDPGothic"/>
              <a:sym typeface="BIZ UDPGothic"/>
            </a:endParaRPr>
          </a:p>
        </p:txBody>
      </p:sp>
      <p:sp>
        <p:nvSpPr>
          <p:cNvPr id="921" name="Google Shape;921;p34"/>
          <p:cNvSpPr txBox="1"/>
          <p:nvPr/>
        </p:nvSpPr>
        <p:spPr>
          <a:xfrm>
            <a:off x="9912350" y="5088255"/>
            <a:ext cx="153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集客ページの</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400" u="none" cap="none" strike="noStrike">
                <a:solidFill>
                  <a:schemeClr val="accent4"/>
                </a:solidFill>
                <a:latin typeface="BIZ UDPGothic"/>
                <a:ea typeface="BIZ UDPGothic"/>
                <a:cs typeface="BIZ UDPGothic"/>
                <a:sym typeface="BIZ UDPGothic"/>
              </a:rPr>
              <a:t>公開準備開始</a:t>
            </a:r>
            <a:endParaRPr b="0" i="0" sz="1400" u="none" cap="none" strike="noStrike">
              <a:solidFill>
                <a:schemeClr val="accent4"/>
              </a:solidFill>
              <a:latin typeface="BIZ UDPGothic"/>
              <a:ea typeface="BIZ UDPGothic"/>
              <a:cs typeface="BIZ UDPGothic"/>
              <a:sym typeface="BIZ UDPGothic"/>
            </a:endParaRPr>
          </a:p>
        </p:txBody>
      </p:sp>
      <p:sp>
        <p:nvSpPr>
          <p:cNvPr id="922" name="Google Shape;922;p34"/>
          <p:cNvSpPr/>
          <p:nvPr/>
        </p:nvSpPr>
        <p:spPr>
          <a:xfrm>
            <a:off x="3775491" y="2491250"/>
            <a:ext cx="3192900" cy="12288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企画ミーティング</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約１時間ミーティングを行います。訴求軸のご提案を行いつつ、詳細のすり合わせを実施いたします。</a:t>
            </a:r>
            <a:endParaRPr b="0" i="0" sz="1400" u="none" cap="none" strike="noStrike">
              <a:solidFill>
                <a:srgbClr val="000000"/>
              </a:solidFill>
              <a:latin typeface="BIZ UDPGothic"/>
              <a:ea typeface="BIZ UDPGothic"/>
              <a:cs typeface="BIZ UDPGothic"/>
              <a:sym typeface="BIZ UDPGothic"/>
            </a:endParaRPr>
          </a:p>
        </p:txBody>
      </p:sp>
      <p:sp>
        <p:nvSpPr>
          <p:cNvPr id="923" name="Google Shape;923;p34"/>
          <p:cNvSpPr/>
          <p:nvPr/>
        </p:nvSpPr>
        <p:spPr>
          <a:xfrm>
            <a:off x="623300" y="4809895"/>
            <a:ext cx="2663400" cy="12849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企画案ご提出</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企画案を作成後、企画担当よりメールで企画案をご提出いたします。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latin typeface="BIZ UDPGothic"/>
              <a:ea typeface="BIZ UDPGothic"/>
              <a:cs typeface="BIZ UDPGothic"/>
              <a:sym typeface="BIZ UDPGothic"/>
            </a:endParaRPr>
          </a:p>
        </p:txBody>
      </p:sp>
      <p:sp>
        <p:nvSpPr>
          <p:cNvPr id="924" name="Google Shape;924;p34"/>
          <p:cNvSpPr/>
          <p:nvPr/>
        </p:nvSpPr>
        <p:spPr>
          <a:xfrm rot="5400000">
            <a:off x="9658098" y="5294579"/>
            <a:ext cx="335400" cy="172800"/>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5" name="Google Shape;925;p34"/>
          <p:cNvSpPr txBox="1"/>
          <p:nvPr/>
        </p:nvSpPr>
        <p:spPr>
          <a:xfrm>
            <a:off x="10428204" y="170738"/>
            <a:ext cx="1542600" cy="472800"/>
          </a:xfrm>
          <a:prstGeom prst="rect">
            <a:avLst/>
          </a:prstGeom>
          <a:noFill/>
          <a:ln>
            <a:noFill/>
          </a:ln>
        </p:spPr>
        <p:txBody>
          <a:bodyPr anchorCtr="0" anchor="t" bIns="45700" lIns="91425" spcFirstLastPara="1" rIns="91425" wrap="square" tIns="45700">
            <a:spAutoFit/>
          </a:bodyPr>
          <a:lstStyle/>
          <a:p>
            <a:pPr indent="0" lvl="0" marL="0" marR="0" rtl="0" algn="r">
              <a:lnSpc>
                <a:spcPct val="106000"/>
              </a:lnSpc>
              <a:spcBef>
                <a:spcPts val="0"/>
              </a:spcBef>
              <a:spcAft>
                <a:spcPts val="0"/>
              </a:spcAft>
              <a:buClr>
                <a:srgbClr val="000000"/>
              </a:buClr>
              <a:buSzPts val="1800"/>
              <a:buFont typeface="Arial"/>
              <a:buNone/>
            </a:pPr>
            <a:r>
              <a:rPr b="1" i="0" lang="ja-JP" sz="1200" u="none" cap="none" strike="noStrike">
                <a:solidFill>
                  <a:schemeClr val="accent4"/>
                </a:solidFill>
                <a:latin typeface="Arial"/>
                <a:ea typeface="Arial"/>
                <a:cs typeface="Arial"/>
                <a:sym typeface="Arial"/>
              </a:rPr>
              <a:t>Webinar</a:t>
            </a:r>
            <a:endParaRPr b="0" i="0" sz="1200" u="none" cap="none" strike="noStrike">
              <a:solidFill>
                <a:schemeClr val="accent4"/>
              </a:solidFill>
              <a:latin typeface="Arial"/>
              <a:ea typeface="Arial"/>
              <a:cs typeface="Arial"/>
              <a:sym typeface="Arial"/>
            </a:endParaRPr>
          </a:p>
          <a:p>
            <a:pPr indent="0" lvl="0" marL="0" marR="0" rtl="0" algn="r">
              <a:lnSpc>
                <a:spcPct val="106000"/>
              </a:lnSpc>
              <a:spcBef>
                <a:spcPts val="0"/>
              </a:spcBef>
              <a:spcAft>
                <a:spcPts val="0"/>
              </a:spcAft>
              <a:buClr>
                <a:srgbClr val="000000"/>
              </a:buClr>
              <a:buSzPts val="1800"/>
              <a:buFont typeface="Arial"/>
              <a:buNone/>
            </a:pPr>
            <a:r>
              <a:rPr b="0" i="0" lang="ja-JP" sz="1200" u="none" cap="none" strike="noStrike">
                <a:solidFill>
                  <a:srgbClr val="163F9B"/>
                </a:solidFill>
                <a:latin typeface="Arial"/>
                <a:ea typeface="Arial"/>
                <a:cs typeface="Arial"/>
                <a:sym typeface="Arial"/>
              </a:rPr>
              <a:t>as a Service</a:t>
            </a:r>
            <a:endParaRPr b="0" i="0" sz="1200" u="none" cap="none" strike="noStrike">
              <a:solidFill>
                <a:srgbClr val="163F9B"/>
              </a:solidFill>
              <a:latin typeface="Arial"/>
              <a:ea typeface="Arial"/>
              <a:cs typeface="Arial"/>
              <a:sym typeface="Arial"/>
            </a:endParaRPr>
          </a:p>
        </p:txBody>
      </p:sp>
      <p:sp>
        <p:nvSpPr>
          <p:cNvPr id="926" name="Google Shape;926;p34"/>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27" name="Google Shape;927;p34"/>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
        <p:nvSpPr>
          <p:cNvPr id="928" name="Google Shape;928;p34"/>
          <p:cNvSpPr/>
          <p:nvPr/>
        </p:nvSpPr>
        <p:spPr>
          <a:xfrm>
            <a:off x="478800" y="2491335"/>
            <a:ext cx="28086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事前準備</a:t>
            </a:r>
            <a:endParaRPr b="1" i="0" sz="1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あらかじめご共有いただくセミナーテーマについて企画担当が情報収集を行い、訴求軸の案を作成します。</a:t>
            </a:r>
            <a:endParaRPr b="0" i="0" sz="1200" u="none" cap="none" strike="noStrike">
              <a:solidFill>
                <a:schemeClr val="accent4"/>
              </a:solidFill>
              <a:latin typeface="BIZ UDPGothic"/>
              <a:ea typeface="BIZ UDPGothic"/>
              <a:cs typeface="BIZ UDPGothic"/>
              <a:sym typeface="BIZ UDPGothic"/>
            </a:endParaRPr>
          </a:p>
        </p:txBody>
      </p:sp>
      <p:sp>
        <p:nvSpPr>
          <p:cNvPr id="929" name="Google Shape;929;p34"/>
          <p:cNvSpPr/>
          <p:nvPr/>
        </p:nvSpPr>
        <p:spPr>
          <a:xfrm>
            <a:off x="7450227" y="2491250"/>
            <a:ext cx="3192900" cy="1228800"/>
          </a:xfrm>
          <a:prstGeom prst="roundRect">
            <a:avLst>
              <a:gd fmla="val 9184" name="adj"/>
            </a:avLst>
          </a:prstGeom>
          <a:solidFill>
            <a:srgbClr val="F2F2F2"/>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1800" u="none" cap="none" strike="noStrike">
                <a:solidFill>
                  <a:schemeClr val="accent4"/>
                </a:solidFill>
                <a:latin typeface="BIZ UDPGothic"/>
                <a:ea typeface="BIZ UDPGothic"/>
                <a:cs typeface="BIZ UDPGothic"/>
                <a:sym typeface="BIZ UDPGothic"/>
              </a:rPr>
              <a:t>企画案作成</a:t>
            </a:r>
            <a:endParaRPr b="1"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ミーティングですり合わせた内容を基に、企画担当がタイトル・告知文の案を作成します。</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t/>
            </a:r>
            <a:endParaRPr b="0" i="0" sz="1200" u="none" cap="none" strike="noStrike">
              <a:solidFill>
                <a:schemeClr val="accent4"/>
              </a:solidFill>
              <a:latin typeface="BIZ UDPGothic"/>
              <a:ea typeface="BIZ UDPGothic"/>
              <a:cs typeface="BIZ UDPGothic"/>
              <a:sym typeface="BIZ UDPGothic"/>
            </a:endParaRPr>
          </a:p>
        </p:txBody>
      </p:sp>
      <p:sp>
        <p:nvSpPr>
          <p:cNvPr id="930" name="Google Shape;930;p34"/>
          <p:cNvSpPr/>
          <p:nvPr/>
        </p:nvSpPr>
        <p:spPr>
          <a:xfrm>
            <a:off x="3788142" y="4809895"/>
            <a:ext cx="2663400" cy="12849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企画内容のご確認</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企画案の内容をご確認いただき、フィードバック事項がある場合は、ご共有ください。</a:t>
            </a:r>
            <a:endParaRPr b="0" i="0" sz="1400" u="none" cap="none" strike="noStrike">
              <a:solidFill>
                <a:srgbClr val="000000"/>
              </a:solidFill>
              <a:latin typeface="BIZ UDPGothic"/>
              <a:ea typeface="BIZ UDPGothic"/>
              <a:cs typeface="BIZ UDPGothic"/>
              <a:sym typeface="BIZ UDPGothic"/>
            </a:endParaRPr>
          </a:p>
        </p:txBody>
      </p:sp>
      <p:sp>
        <p:nvSpPr>
          <p:cNvPr id="931" name="Google Shape;931;p34"/>
          <p:cNvSpPr/>
          <p:nvPr/>
        </p:nvSpPr>
        <p:spPr>
          <a:xfrm>
            <a:off x="6958974" y="4723124"/>
            <a:ext cx="2663100" cy="1485300"/>
          </a:xfrm>
          <a:prstGeom prst="roundRect">
            <a:avLst>
              <a:gd fmla="val 9184" name="adj"/>
            </a:avLst>
          </a:prstGeom>
          <a:solidFill>
            <a:srgbClr val="FCF6D8"/>
          </a:solid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800"/>
              <a:buFont typeface="Arial"/>
              <a:buNone/>
            </a:pPr>
            <a:r>
              <a:rPr b="1" i="0" lang="ja-JP" sz="2000" u="none" cap="none" strike="noStrike">
                <a:solidFill>
                  <a:schemeClr val="accent4"/>
                </a:solidFill>
                <a:latin typeface="BIZ UDPGothic"/>
                <a:ea typeface="BIZ UDPGothic"/>
                <a:cs typeface="BIZ UDPGothic"/>
                <a:sym typeface="BIZ UDPGothic"/>
              </a:rPr>
              <a:t>企画確定</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800"/>
              <a:buFont typeface="Arial"/>
              <a:buNone/>
            </a:pPr>
            <a:r>
              <a:rPr b="0" i="0" lang="ja-JP" sz="1200" u="none" cap="none" strike="noStrike">
                <a:solidFill>
                  <a:schemeClr val="accent4"/>
                </a:solidFill>
                <a:latin typeface="BIZ UDPGothic"/>
                <a:ea typeface="BIZ UDPGothic"/>
                <a:cs typeface="BIZ UDPGothic"/>
                <a:sym typeface="BIZ UDPGothic"/>
              </a:rPr>
              <a:t>内容のご確認、フィードバックに対する修正が完了しましたら、管理システム上で承認ボタンを押していただき、企画が確定します。</a:t>
            </a:r>
            <a:endParaRPr b="0" i="0" sz="1400" u="none" cap="none" strike="noStrike">
              <a:solidFill>
                <a:srgbClr val="000000"/>
              </a:solidFill>
              <a:latin typeface="BIZ UDPGothic"/>
              <a:ea typeface="BIZ UDPGothic"/>
              <a:cs typeface="BIZ UDPGothic"/>
              <a:sym typeface="BIZ UDPGothic"/>
            </a:endParaRPr>
          </a:p>
        </p:txBody>
      </p:sp>
      <p:sp>
        <p:nvSpPr>
          <p:cNvPr id="932" name="Google Shape;932;p34"/>
          <p:cNvSpPr/>
          <p:nvPr/>
        </p:nvSpPr>
        <p:spPr>
          <a:xfrm>
            <a:off x="3359785"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34"/>
          <p:cNvSpPr/>
          <p:nvPr/>
        </p:nvSpPr>
        <p:spPr>
          <a:xfrm>
            <a:off x="7024370" y="299275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34"/>
          <p:cNvSpPr/>
          <p:nvPr/>
        </p:nvSpPr>
        <p:spPr>
          <a:xfrm>
            <a:off x="3359785" y="5332730"/>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5" name="Google Shape;935;p34"/>
          <p:cNvSpPr/>
          <p:nvPr/>
        </p:nvSpPr>
        <p:spPr>
          <a:xfrm>
            <a:off x="6528435" y="5305425"/>
            <a:ext cx="360000" cy="216000"/>
          </a:xfrm>
          <a:prstGeom prst="rightArrow">
            <a:avLst>
              <a:gd fmla="val 50000" name="adj1"/>
              <a:gd fmla="val 50000" name="adj2"/>
            </a:avLst>
          </a:prstGeom>
          <a:solidFill>
            <a:srgbClr val="88A8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6" name="Google Shape;936;p34"/>
          <p:cNvPicPr preferRelativeResize="0"/>
          <p:nvPr/>
        </p:nvPicPr>
        <p:blipFill rotWithShape="1">
          <a:blip r:embed="rId3">
            <a:alphaModFix/>
          </a:blip>
          <a:srcRect b="0" l="0" r="0" t="0"/>
          <a:stretch/>
        </p:blipFill>
        <p:spPr>
          <a:xfrm>
            <a:off x="1847850" y="3932555"/>
            <a:ext cx="7338060" cy="7162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5"/>
          <p:cNvSpPr/>
          <p:nvPr/>
        </p:nvSpPr>
        <p:spPr>
          <a:xfrm>
            <a:off x="4250012"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2" name="Google Shape;942;p35"/>
          <p:cNvSpPr/>
          <p:nvPr/>
        </p:nvSpPr>
        <p:spPr>
          <a:xfrm>
            <a:off x="4250013" y="1049700"/>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配信ツール</a:t>
            </a:r>
            <a:endParaRPr b="1" i="0" sz="1800" u="none" cap="none" strike="noStrike">
              <a:solidFill>
                <a:schemeClr val="lt1"/>
              </a:solidFill>
              <a:latin typeface="BIZ UDPGothic"/>
              <a:ea typeface="BIZ UDPGothic"/>
              <a:cs typeface="BIZ UDPGothic"/>
              <a:sym typeface="BIZ UDPGothic"/>
            </a:endParaRPr>
          </a:p>
        </p:txBody>
      </p:sp>
      <p:sp>
        <p:nvSpPr>
          <p:cNvPr id="943" name="Google Shape;943;p35"/>
          <p:cNvSpPr/>
          <p:nvPr/>
        </p:nvSpPr>
        <p:spPr>
          <a:xfrm>
            <a:off x="423395"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BIZ UDPGothic"/>
              <a:ea typeface="BIZ UDPGothic"/>
              <a:cs typeface="BIZ UDPGothic"/>
              <a:sym typeface="BIZ UDPGothic"/>
            </a:endParaRPr>
          </a:p>
        </p:txBody>
      </p:sp>
      <p:sp>
        <p:nvSpPr>
          <p:cNvPr id="944" name="Google Shape;944;p35"/>
          <p:cNvSpPr txBox="1"/>
          <p:nvPr/>
        </p:nvSpPr>
        <p:spPr>
          <a:xfrm>
            <a:off x="278775" y="1511271"/>
            <a:ext cx="3971400" cy="69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5枠からお選びいただけます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accent4"/>
                </a:solidFill>
                <a:latin typeface="BIZ UDPGothic"/>
                <a:ea typeface="BIZ UDPGothic"/>
                <a:cs typeface="BIZ UDPGothic"/>
                <a:sym typeface="BIZ UDPGothic"/>
              </a:rPr>
              <a:t>（平日のみ　</a:t>
            </a:r>
            <a:r>
              <a:rPr b="0" i="0" lang="ja-JP" sz="1100" u="none" cap="none" strike="noStrike">
                <a:solidFill>
                  <a:schemeClr val="accent4"/>
                </a:solidFill>
                <a:latin typeface="BIZ UDPGothic"/>
                <a:ea typeface="BIZ UDPGothic"/>
                <a:cs typeface="BIZ UDPGothic"/>
                <a:sym typeface="BIZ UDPGothic"/>
              </a:rPr>
              <a:t>※土日祝の開催はございません</a:t>
            </a:r>
            <a:r>
              <a:rPr b="0" i="0" lang="ja-JP" sz="1400" u="none" cap="none" strike="noStrike">
                <a:solidFill>
                  <a:schemeClr val="accent4"/>
                </a:solidFill>
                <a:latin typeface="BIZ UDPGothic"/>
                <a:ea typeface="BIZ UDPGothic"/>
                <a:cs typeface="BIZ UDPGothic"/>
                <a:sym typeface="BIZ UDPGothic"/>
              </a:rPr>
              <a:t>）</a:t>
            </a:r>
            <a:endParaRPr b="0" i="0" sz="1400" u="none" cap="none" strike="noStrike">
              <a:solidFill>
                <a:schemeClr val="accent4"/>
              </a:solidFill>
              <a:latin typeface="BIZ UDPGothic"/>
              <a:ea typeface="BIZ UDPGothic"/>
              <a:cs typeface="BIZ UDPGothic"/>
              <a:sym typeface="BIZ UDPGothic"/>
            </a:endParaRPr>
          </a:p>
        </p:txBody>
      </p:sp>
      <p:cxnSp>
        <p:nvCxnSpPr>
          <p:cNvPr id="945" name="Google Shape;945;p35"/>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46" name="Google Shape;946;p35"/>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p35"/>
          <p:cNvSpPr/>
          <p:nvPr/>
        </p:nvSpPr>
        <p:spPr>
          <a:xfrm>
            <a:off x="997968" y="2122806"/>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１０:００～1１:００</a:t>
            </a:r>
            <a:endParaRPr b="0" i="0" sz="1400" u="none" cap="none" strike="noStrike">
              <a:solidFill>
                <a:srgbClr val="000000"/>
              </a:solidFill>
              <a:latin typeface="BIZ UDPGothic"/>
              <a:ea typeface="BIZ UDPGothic"/>
              <a:cs typeface="BIZ UDPGothic"/>
              <a:sym typeface="BIZ UDPGothic"/>
            </a:endParaRPr>
          </a:p>
        </p:txBody>
      </p:sp>
      <p:sp>
        <p:nvSpPr>
          <p:cNvPr id="948" name="Google Shape;948;p35"/>
          <p:cNvSpPr/>
          <p:nvPr/>
        </p:nvSpPr>
        <p:spPr>
          <a:xfrm>
            <a:off x="997968" y="2794822"/>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１1:００～1２:００</a:t>
            </a:r>
            <a:endParaRPr b="1" i="0" sz="1400" u="none" cap="none" strike="noStrike">
              <a:solidFill>
                <a:schemeClr val="lt1"/>
              </a:solidFill>
              <a:latin typeface="BIZ UDPGothic"/>
              <a:ea typeface="BIZ UDPGothic"/>
              <a:cs typeface="BIZ UDPGothic"/>
              <a:sym typeface="BIZ UDPGothic"/>
            </a:endParaRPr>
          </a:p>
        </p:txBody>
      </p:sp>
      <p:sp>
        <p:nvSpPr>
          <p:cNvPr id="949" name="Google Shape;949;p35"/>
          <p:cNvSpPr/>
          <p:nvPr/>
        </p:nvSpPr>
        <p:spPr>
          <a:xfrm>
            <a:off x="997968" y="3466838"/>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１３:００～1４:００</a:t>
            </a:r>
            <a:endParaRPr b="1" i="0" sz="1400" u="none" cap="none" strike="noStrike">
              <a:solidFill>
                <a:schemeClr val="lt1"/>
              </a:solidFill>
              <a:latin typeface="BIZ UDPGothic"/>
              <a:ea typeface="BIZ UDPGothic"/>
              <a:cs typeface="BIZ UDPGothic"/>
              <a:sym typeface="BIZ UDPGothic"/>
            </a:endParaRPr>
          </a:p>
        </p:txBody>
      </p:sp>
      <p:sp>
        <p:nvSpPr>
          <p:cNvPr id="950" name="Google Shape;950;p35"/>
          <p:cNvSpPr/>
          <p:nvPr/>
        </p:nvSpPr>
        <p:spPr>
          <a:xfrm>
            <a:off x="997968" y="4138854"/>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１４:００～1５:００</a:t>
            </a:r>
            <a:endParaRPr b="1" i="0" sz="1400" u="none" cap="none" strike="noStrike">
              <a:solidFill>
                <a:schemeClr val="lt1"/>
              </a:solidFill>
              <a:latin typeface="BIZ UDPGothic"/>
              <a:ea typeface="BIZ UDPGothic"/>
              <a:cs typeface="BIZ UDPGothic"/>
              <a:sym typeface="BIZ UDPGothic"/>
            </a:endParaRPr>
          </a:p>
        </p:txBody>
      </p:sp>
      <p:sp>
        <p:nvSpPr>
          <p:cNvPr id="951" name="Google Shape;951;p35"/>
          <p:cNvSpPr/>
          <p:nvPr/>
        </p:nvSpPr>
        <p:spPr>
          <a:xfrm>
            <a:off x="997968" y="4810869"/>
            <a:ext cx="2523281" cy="5728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１５:００～1６:００</a:t>
            </a:r>
            <a:endParaRPr b="1" i="0" sz="1400" u="none" cap="none" strike="noStrike">
              <a:solidFill>
                <a:schemeClr val="lt1"/>
              </a:solidFill>
              <a:latin typeface="BIZ UDPGothic"/>
              <a:ea typeface="BIZ UDPGothic"/>
              <a:cs typeface="BIZ UDPGothic"/>
              <a:sym typeface="BIZ UDPGothic"/>
            </a:endParaRPr>
          </a:p>
        </p:txBody>
      </p:sp>
      <p:sp>
        <p:nvSpPr>
          <p:cNvPr id="952" name="Google Shape;952;p35"/>
          <p:cNvSpPr/>
          <p:nvPr/>
        </p:nvSpPr>
        <p:spPr>
          <a:xfrm>
            <a:off x="4435633" y="3241041"/>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Zoom</a:t>
            </a:r>
            <a:endParaRPr b="1" i="0" sz="1800" u="none" cap="none" strike="noStrike">
              <a:solidFill>
                <a:schemeClr val="lt1"/>
              </a:solidFill>
              <a:latin typeface="BIZ UDPGothic"/>
              <a:ea typeface="BIZ UDPGothic"/>
              <a:cs typeface="BIZ UDPGothic"/>
              <a:sym typeface="BIZ UDPGothic"/>
            </a:endParaRPr>
          </a:p>
        </p:txBody>
      </p:sp>
      <p:sp>
        <p:nvSpPr>
          <p:cNvPr id="953" name="Google Shape;953;p35"/>
          <p:cNvSpPr/>
          <p:nvPr/>
        </p:nvSpPr>
        <p:spPr>
          <a:xfrm>
            <a:off x="6166403" y="3241040"/>
            <a:ext cx="1596124" cy="159612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Teams</a:t>
            </a:r>
            <a:endParaRPr b="1" i="0" sz="1800" u="none" cap="none" strike="noStrike">
              <a:solidFill>
                <a:schemeClr val="lt1"/>
              </a:solidFill>
              <a:latin typeface="BIZ UDPGothic"/>
              <a:ea typeface="BIZ UDPGothic"/>
              <a:cs typeface="BIZ UDPGothic"/>
              <a:sym typeface="BIZ UDPGothic"/>
            </a:endParaRPr>
          </a:p>
        </p:txBody>
      </p:sp>
      <p:sp>
        <p:nvSpPr>
          <p:cNvPr id="954" name="Google Shape;954;p35"/>
          <p:cNvSpPr txBox="1"/>
          <p:nvPr/>
        </p:nvSpPr>
        <p:spPr>
          <a:xfrm>
            <a:off x="4250000" y="1718000"/>
            <a:ext cx="3692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2種類からお選びいただけます</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※機能や配信品質の点から、Zoomをおすすめしています</a:t>
            </a:r>
            <a:endParaRPr b="0" i="0" sz="1100" u="none" cap="none" strike="noStrike">
              <a:solidFill>
                <a:schemeClr val="accent4"/>
              </a:solidFill>
              <a:latin typeface="BIZ UDPGothic"/>
              <a:ea typeface="BIZ UDPGothic"/>
              <a:cs typeface="BIZ UDPGothic"/>
              <a:sym typeface="BIZ UDPGothic"/>
            </a:endParaRPr>
          </a:p>
        </p:txBody>
      </p:sp>
      <p:sp>
        <p:nvSpPr>
          <p:cNvPr id="955" name="Google Shape;955;p35"/>
          <p:cNvSpPr/>
          <p:nvPr/>
        </p:nvSpPr>
        <p:spPr>
          <a:xfrm>
            <a:off x="8076630" y="1051904"/>
            <a:ext cx="3691976" cy="5355766"/>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6" name="Google Shape;956;p35"/>
          <p:cNvSpPr/>
          <p:nvPr/>
        </p:nvSpPr>
        <p:spPr>
          <a:xfrm>
            <a:off x="423395" y="1046876"/>
            <a:ext cx="3691975"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開催時間</a:t>
            </a:r>
            <a:endParaRPr b="1" i="0" sz="1800" u="none" cap="none" strike="noStrike">
              <a:solidFill>
                <a:schemeClr val="lt1"/>
              </a:solidFill>
              <a:latin typeface="BIZ UDPGothic"/>
              <a:ea typeface="BIZ UDPGothic"/>
              <a:cs typeface="BIZ UDPGothic"/>
              <a:sym typeface="BIZ UDPGothic"/>
            </a:endParaRPr>
          </a:p>
        </p:txBody>
      </p:sp>
      <p:sp>
        <p:nvSpPr>
          <p:cNvPr id="957" name="Google Shape;957;p35"/>
          <p:cNvSpPr/>
          <p:nvPr/>
        </p:nvSpPr>
        <p:spPr>
          <a:xfrm>
            <a:off x="8069753" y="1046711"/>
            <a:ext cx="3701006" cy="4629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lt1"/>
                </a:solidFill>
                <a:latin typeface="BIZ UDPGothic"/>
                <a:ea typeface="BIZ UDPGothic"/>
                <a:cs typeface="BIZ UDPGothic"/>
                <a:sym typeface="BIZ UDPGothic"/>
              </a:rPr>
              <a:t>セミナーの一般的な流れ</a:t>
            </a:r>
            <a:endParaRPr b="1" i="0" sz="1800" u="none" cap="none" strike="noStrike">
              <a:solidFill>
                <a:schemeClr val="lt1"/>
              </a:solidFill>
              <a:latin typeface="BIZ UDPGothic"/>
              <a:ea typeface="BIZ UDPGothic"/>
              <a:cs typeface="BIZ UDPGothic"/>
              <a:sym typeface="BIZ UDPGothic"/>
            </a:endParaRPr>
          </a:p>
        </p:txBody>
      </p:sp>
      <p:sp>
        <p:nvSpPr>
          <p:cNvPr id="958" name="Google Shape;958;p35"/>
          <p:cNvSpPr txBox="1"/>
          <p:nvPr/>
        </p:nvSpPr>
        <p:spPr>
          <a:xfrm>
            <a:off x="571011" y="15500"/>
            <a:ext cx="4628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開催の流れ</a:t>
            </a:r>
            <a:endParaRPr b="0" i="0" sz="1400" u="none" cap="none" strike="noStrike">
              <a:solidFill>
                <a:srgbClr val="000000"/>
              </a:solidFill>
              <a:latin typeface="BIZ UDPGothic"/>
              <a:ea typeface="BIZ UDPGothic"/>
              <a:cs typeface="BIZ UDPGothic"/>
              <a:sym typeface="BIZ UDPGothic"/>
            </a:endParaRPr>
          </a:p>
        </p:txBody>
      </p:sp>
      <p:sp>
        <p:nvSpPr>
          <p:cNvPr id="959" name="Google Shape;959;p35"/>
          <p:cNvSpPr/>
          <p:nvPr/>
        </p:nvSpPr>
        <p:spPr>
          <a:xfrm>
            <a:off x="3190952" y="223193"/>
            <a:ext cx="1834809" cy="46107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開催当日のこと</a:t>
            </a:r>
            <a:endParaRPr b="0" i="0" sz="1800" u="none" cap="none" strike="noStrike">
              <a:solidFill>
                <a:schemeClr val="accent4"/>
              </a:solidFill>
              <a:latin typeface="BIZ UDPGothic"/>
              <a:ea typeface="BIZ UDPGothic"/>
              <a:cs typeface="BIZ UDPGothic"/>
              <a:sym typeface="BIZ UDPGothic"/>
            </a:endParaRPr>
          </a:p>
        </p:txBody>
      </p:sp>
      <p:sp>
        <p:nvSpPr>
          <p:cNvPr id="960" name="Google Shape;960;p35"/>
          <p:cNvSpPr txBox="1"/>
          <p:nvPr/>
        </p:nvSpPr>
        <p:spPr>
          <a:xfrm>
            <a:off x="8429229" y="4412394"/>
            <a:ext cx="920768"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30～40分</a:t>
            </a:r>
            <a:endParaRPr b="0" i="0" sz="1400" u="none" cap="none" strike="noStrike">
              <a:solidFill>
                <a:srgbClr val="000000"/>
              </a:solidFill>
              <a:latin typeface="BIZ UDPGothic"/>
              <a:ea typeface="BIZ UDPGothic"/>
              <a:cs typeface="BIZ UDPGothic"/>
              <a:sym typeface="BIZ UDPGothic"/>
            </a:endParaRPr>
          </a:p>
        </p:txBody>
      </p:sp>
      <p:sp>
        <p:nvSpPr>
          <p:cNvPr id="961" name="Google Shape;961;p35"/>
          <p:cNvSpPr txBox="1"/>
          <p:nvPr/>
        </p:nvSpPr>
        <p:spPr>
          <a:xfrm>
            <a:off x="8411631" y="5556847"/>
            <a:ext cx="912600" cy="261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10～１5分</a:t>
            </a:r>
            <a:endParaRPr b="0" i="0" sz="1400" u="none" cap="none" strike="noStrike">
              <a:solidFill>
                <a:srgbClr val="000000"/>
              </a:solidFill>
              <a:latin typeface="BIZ UDPGothic"/>
              <a:ea typeface="BIZ UDPGothic"/>
              <a:cs typeface="BIZ UDPGothic"/>
              <a:sym typeface="BIZ UDPGothic"/>
            </a:endParaRPr>
          </a:p>
        </p:txBody>
      </p:sp>
      <p:grpSp>
        <p:nvGrpSpPr>
          <p:cNvPr id="962" name="Google Shape;962;p35"/>
          <p:cNvGrpSpPr/>
          <p:nvPr/>
        </p:nvGrpSpPr>
        <p:grpSpPr>
          <a:xfrm>
            <a:off x="8485506" y="2249538"/>
            <a:ext cx="3283453" cy="4041525"/>
            <a:chOff x="8639676" y="1727631"/>
            <a:chExt cx="1984777" cy="2443014"/>
          </a:xfrm>
        </p:grpSpPr>
        <p:cxnSp>
          <p:nvCxnSpPr>
            <p:cNvPr id="963" name="Google Shape;963;p35"/>
            <p:cNvCxnSpPr/>
            <p:nvPr/>
          </p:nvCxnSpPr>
          <p:spPr>
            <a:xfrm flipH="1">
              <a:off x="9185958" y="1940250"/>
              <a:ext cx="8090" cy="2124087"/>
            </a:xfrm>
            <a:prstGeom prst="straightConnector1">
              <a:avLst/>
            </a:prstGeom>
            <a:noFill/>
            <a:ln cap="flat" cmpd="sng" w="34925">
              <a:solidFill>
                <a:schemeClr val="accent4"/>
              </a:solidFill>
              <a:prstDash val="solid"/>
              <a:miter lim="800000"/>
              <a:headEnd len="sm" w="sm" type="none"/>
              <a:tailEnd len="sm" w="sm" type="none"/>
            </a:ln>
          </p:spPr>
        </p:cxnSp>
        <p:sp>
          <p:nvSpPr>
            <p:cNvPr id="964" name="Google Shape;964;p35"/>
            <p:cNvSpPr/>
            <p:nvPr/>
          </p:nvSpPr>
          <p:spPr>
            <a:xfrm>
              <a:off x="9083694" y="1727631"/>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65" name="Google Shape;965;p35"/>
            <p:cNvSpPr txBox="1"/>
            <p:nvPr/>
          </p:nvSpPr>
          <p:spPr>
            <a:xfrm>
              <a:off x="9293053" y="1736732"/>
              <a:ext cx="1162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受付開始</a:t>
              </a:r>
              <a:endParaRPr b="0" i="0" sz="1400" u="none" cap="none" strike="noStrike">
                <a:solidFill>
                  <a:srgbClr val="000000"/>
                </a:solidFill>
                <a:latin typeface="BIZ UDPGothic"/>
                <a:ea typeface="BIZ UDPGothic"/>
                <a:cs typeface="BIZ UDPGothic"/>
                <a:sym typeface="BIZ UDPGothic"/>
              </a:endParaRPr>
            </a:p>
          </p:txBody>
        </p:sp>
        <p:sp>
          <p:nvSpPr>
            <p:cNvPr id="966" name="Google Shape;966;p35"/>
            <p:cNvSpPr txBox="1"/>
            <p:nvPr/>
          </p:nvSpPr>
          <p:spPr>
            <a:xfrm>
              <a:off x="9293053" y="2162153"/>
              <a:ext cx="1162800" cy="26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オープニング</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（マジセミキャスト）</a:t>
              </a:r>
              <a:endParaRPr b="0" i="0" sz="1400" u="none" cap="none" strike="noStrike">
                <a:solidFill>
                  <a:srgbClr val="000000"/>
                </a:solidFill>
                <a:latin typeface="BIZ UDPGothic"/>
                <a:ea typeface="BIZ UDPGothic"/>
                <a:cs typeface="BIZ UDPGothic"/>
                <a:sym typeface="BIZ UDPGothic"/>
              </a:endParaRPr>
            </a:p>
          </p:txBody>
        </p:sp>
        <p:sp>
          <p:nvSpPr>
            <p:cNvPr id="967" name="Google Shape;967;p35"/>
            <p:cNvSpPr txBox="1"/>
            <p:nvPr/>
          </p:nvSpPr>
          <p:spPr>
            <a:xfrm>
              <a:off x="9293055" y="2582520"/>
              <a:ext cx="6378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ご講演</a:t>
              </a:r>
              <a:endParaRPr b="0" i="0" sz="1400" u="none" cap="none" strike="noStrike">
                <a:solidFill>
                  <a:srgbClr val="000000"/>
                </a:solidFill>
                <a:latin typeface="BIZ UDPGothic"/>
                <a:ea typeface="BIZ UDPGothic"/>
                <a:cs typeface="BIZ UDPGothic"/>
                <a:sym typeface="BIZ UDPGothic"/>
              </a:endParaRPr>
            </a:p>
          </p:txBody>
        </p:sp>
        <p:sp>
          <p:nvSpPr>
            <p:cNvPr id="968" name="Google Shape;968;p35"/>
            <p:cNvSpPr txBox="1"/>
            <p:nvPr/>
          </p:nvSpPr>
          <p:spPr>
            <a:xfrm>
              <a:off x="9293053" y="3470562"/>
              <a:ext cx="1331400" cy="26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質疑応答</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chemeClr val="accent4"/>
                  </a:solidFill>
                  <a:latin typeface="BIZ UDPGothic"/>
                  <a:ea typeface="BIZ UDPGothic"/>
                  <a:cs typeface="BIZ UDPGothic"/>
                  <a:sym typeface="BIZ UDPGothic"/>
                </a:rPr>
                <a:t>（マジセミキャストがナビゲート）</a:t>
              </a:r>
              <a:endParaRPr b="0" i="0" sz="1400" u="none" cap="none" strike="noStrike">
                <a:solidFill>
                  <a:srgbClr val="000000"/>
                </a:solidFill>
                <a:latin typeface="BIZ UDPGothic"/>
                <a:ea typeface="BIZ UDPGothic"/>
                <a:cs typeface="BIZ UDPGothic"/>
                <a:sym typeface="BIZ UDPGothic"/>
              </a:endParaRPr>
            </a:p>
          </p:txBody>
        </p:sp>
        <p:sp>
          <p:nvSpPr>
            <p:cNvPr id="969" name="Google Shape;969;p35"/>
            <p:cNvSpPr/>
            <p:nvPr/>
          </p:nvSpPr>
          <p:spPr>
            <a:xfrm>
              <a:off x="9083694" y="2187640"/>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0" name="Google Shape;970;p35"/>
            <p:cNvSpPr/>
            <p:nvPr/>
          </p:nvSpPr>
          <p:spPr>
            <a:xfrm>
              <a:off x="9083694" y="257357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1" name="Google Shape;971;p35"/>
            <p:cNvSpPr/>
            <p:nvPr/>
          </p:nvSpPr>
          <p:spPr>
            <a:xfrm>
              <a:off x="9083694" y="3487398"/>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2" name="Google Shape;972;p35"/>
            <p:cNvSpPr/>
            <p:nvPr/>
          </p:nvSpPr>
          <p:spPr>
            <a:xfrm>
              <a:off x="9083694" y="3958027"/>
              <a:ext cx="212618" cy="212618"/>
            </a:xfrm>
            <a:prstGeom prst="ellipse">
              <a:avLst/>
            </a:prstGeom>
            <a:solidFill>
              <a:schemeClr val="lt1"/>
            </a:solidFill>
            <a:ln cap="flat" cmpd="sng" w="349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973" name="Google Shape;973;p35"/>
            <p:cNvSpPr txBox="1"/>
            <p:nvPr/>
          </p:nvSpPr>
          <p:spPr>
            <a:xfrm>
              <a:off x="8639676" y="1958148"/>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15分</a:t>
              </a:r>
              <a:endParaRPr b="0" i="0" sz="1400" u="none" cap="none" strike="noStrike">
                <a:solidFill>
                  <a:srgbClr val="000000"/>
                </a:solidFill>
                <a:latin typeface="BIZ UDPGothic"/>
                <a:ea typeface="BIZ UDPGothic"/>
                <a:cs typeface="BIZ UDPGothic"/>
                <a:sym typeface="BIZ UDPGothic"/>
              </a:endParaRPr>
            </a:p>
          </p:txBody>
        </p:sp>
        <p:sp>
          <p:nvSpPr>
            <p:cNvPr id="974" name="Google Shape;974;p35"/>
            <p:cNvSpPr txBox="1"/>
            <p:nvPr/>
          </p:nvSpPr>
          <p:spPr>
            <a:xfrm>
              <a:off x="8643721" y="2412659"/>
              <a:ext cx="538200" cy="158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ja-JP" sz="1100" u="none" cap="none" strike="noStrike">
                  <a:solidFill>
                    <a:schemeClr val="accent4"/>
                  </a:solidFill>
                  <a:latin typeface="BIZ UDPGothic"/>
                  <a:ea typeface="BIZ UDPGothic"/>
                  <a:cs typeface="BIZ UDPGothic"/>
                  <a:sym typeface="BIZ UDPGothic"/>
                </a:rPr>
                <a:t>5分</a:t>
              </a:r>
              <a:endParaRPr b="0" i="0" sz="1400" u="none" cap="none" strike="noStrike">
                <a:solidFill>
                  <a:srgbClr val="000000"/>
                </a:solidFill>
                <a:latin typeface="BIZ UDPGothic"/>
                <a:ea typeface="BIZ UDPGothic"/>
                <a:cs typeface="BIZ UDPGothic"/>
                <a:sym typeface="BIZ UDPGothic"/>
              </a:endParaRPr>
            </a:p>
          </p:txBody>
        </p:sp>
        <p:sp>
          <p:nvSpPr>
            <p:cNvPr id="975" name="Google Shape;975;p35"/>
            <p:cNvSpPr txBox="1"/>
            <p:nvPr/>
          </p:nvSpPr>
          <p:spPr>
            <a:xfrm>
              <a:off x="9293053" y="3977846"/>
              <a:ext cx="1331400" cy="16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終了</a:t>
              </a:r>
              <a:endParaRPr b="0" i="0" sz="1400" u="none" cap="none" strike="noStrike">
                <a:solidFill>
                  <a:srgbClr val="000000"/>
                </a:solidFill>
                <a:latin typeface="BIZ UDPGothic"/>
                <a:ea typeface="BIZ UDPGothic"/>
                <a:cs typeface="BIZ UDPGothic"/>
                <a:sym typeface="BIZ UDPGothic"/>
              </a:endParaRPr>
            </a:p>
          </p:txBody>
        </p:sp>
        <p:sp>
          <p:nvSpPr>
            <p:cNvPr id="976" name="Google Shape;976;p35"/>
            <p:cNvSpPr/>
            <p:nvPr/>
          </p:nvSpPr>
          <p:spPr>
            <a:xfrm>
              <a:off x="9835413" y="2959741"/>
              <a:ext cx="509883" cy="339504"/>
            </a:xfrm>
            <a:prstGeom prst="wedgeRectCallout">
              <a:avLst>
                <a:gd fmla="val -107637" name="adj1"/>
                <a:gd fmla="val -2367" name="adj2"/>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投票</a:t>
              </a:r>
              <a:endParaRPr b="0" i="0" sz="1200" u="none" cap="none" strike="noStrike">
                <a:solidFill>
                  <a:schemeClr val="accent4"/>
                </a:solidFill>
                <a:latin typeface="BIZ UDPGothic"/>
                <a:ea typeface="BIZ UDPGothic"/>
                <a:cs typeface="BIZ UDPGothic"/>
                <a:sym typeface="BIZ UDPGothic"/>
              </a:endParaRPr>
            </a:p>
          </p:txBody>
        </p:sp>
      </p:grpSp>
      <p:sp>
        <p:nvSpPr>
          <p:cNvPr id="977" name="Google Shape;977;p35"/>
          <p:cNvSpPr txBox="1"/>
          <p:nvPr/>
        </p:nvSpPr>
        <p:spPr>
          <a:xfrm>
            <a:off x="571010" y="5474311"/>
            <a:ext cx="3393865" cy="886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※月曜は、14：00の回、15：00の回のみとなります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※マジフォロの実施は1０:00、1１:00の回のみです</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※製造業ターゲットのセミナーは、テーマ重複を避けるため、11時、13時とさせていただいております</a:t>
            </a:r>
            <a:endParaRPr b="0" i="0" sz="1100" u="none" cap="none" strike="noStrike">
              <a:solidFill>
                <a:schemeClr val="accent4"/>
              </a:solidFill>
              <a:latin typeface="BIZ UDPGothic"/>
              <a:ea typeface="BIZ UDPGothic"/>
              <a:cs typeface="BIZ UDPGothic"/>
              <a:sym typeface="BIZ UDPGothic"/>
            </a:endParaRPr>
          </a:p>
        </p:txBody>
      </p:sp>
      <p:sp>
        <p:nvSpPr>
          <p:cNvPr id="978" name="Google Shape;978;p35"/>
          <p:cNvSpPr txBox="1"/>
          <p:nvPr/>
        </p:nvSpPr>
        <p:spPr>
          <a:xfrm>
            <a:off x="8312189" y="1559890"/>
            <a:ext cx="3177445"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accent4"/>
                </a:solidFill>
                <a:latin typeface="BIZ UDPGothic"/>
                <a:ea typeface="BIZ UDPGothic"/>
                <a:cs typeface="BIZ UDPGothic"/>
                <a:sym typeface="BIZ UDPGothic"/>
              </a:rPr>
              <a:t>1セミナー1時間が基本です</a:t>
            </a:r>
            <a:endParaRPr b="1" i="0" sz="1800" u="none" cap="none" strike="noStrike">
              <a:solidFill>
                <a:schemeClr val="accent4"/>
              </a:solidFill>
              <a:latin typeface="BIZ UDPGothic"/>
              <a:ea typeface="BIZ UDPGothic"/>
              <a:cs typeface="BIZ UDPGothic"/>
              <a:sym typeface="BIZ UDPGothic"/>
            </a:endParaRPr>
          </a:p>
        </p:txBody>
      </p:sp>
      <p:sp>
        <p:nvSpPr>
          <p:cNvPr id="979" name="Google Shape;979;p35"/>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980" name="Google Shape;980;p35"/>
          <p:cNvSpPr txBox="1"/>
          <p:nvPr/>
        </p:nvSpPr>
        <p:spPr>
          <a:xfrm>
            <a:off x="8219829" y="1841641"/>
            <a:ext cx="3463718"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000" u="none" cap="none" strike="noStrike">
                <a:solidFill>
                  <a:schemeClr val="accent4"/>
                </a:solidFill>
                <a:latin typeface="BIZ UDPGothic"/>
                <a:ea typeface="BIZ UDPGothic"/>
                <a:cs typeface="BIZ UDPGothic"/>
                <a:sym typeface="BIZ UDPGothic"/>
              </a:rPr>
              <a:t>※マジセミが司会を担当するセミナーについて、１時間以上の開催の場合は延長料金がかかります（15万円/時間）</a:t>
            </a:r>
            <a:endParaRPr b="0" i="0" sz="1100" u="none" cap="none" strike="noStrike">
              <a:solidFill>
                <a:schemeClr val="accent4"/>
              </a:solidFill>
              <a:latin typeface="BIZ UDPGothic"/>
              <a:ea typeface="BIZ UDPGothic"/>
              <a:cs typeface="BIZ UDPGothic"/>
              <a:sym typeface="BIZ UDPGothic"/>
            </a:endParaRPr>
          </a:p>
        </p:txBody>
      </p:sp>
      <p:sp>
        <p:nvSpPr>
          <p:cNvPr id="981" name="Google Shape;981;p35"/>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982" name="Google Shape;982;p35"/>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cxnSp>
        <p:nvCxnSpPr>
          <p:cNvPr id="988" name="Google Shape;988;p36"/>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989" name="Google Shape;989;p36"/>
          <p:cNvSpPr/>
          <p:nvPr/>
        </p:nvSpPr>
        <p:spPr>
          <a:xfrm>
            <a:off x="6203505" y="965555"/>
            <a:ext cx="5440895" cy="5514042"/>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0" name="Google Shape;990;p36"/>
          <p:cNvSpPr/>
          <p:nvPr/>
        </p:nvSpPr>
        <p:spPr>
          <a:xfrm>
            <a:off x="4504993" y="2038007"/>
            <a:ext cx="3783900" cy="4150500"/>
          </a:xfrm>
          <a:prstGeom prst="rect">
            <a:avLst/>
          </a:prstGeom>
          <a:solidFill>
            <a:srgbClr val="FCF6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36"/>
          <p:cNvSpPr/>
          <p:nvPr/>
        </p:nvSpPr>
        <p:spPr>
          <a:xfrm>
            <a:off x="339153" y="2168874"/>
            <a:ext cx="3812772" cy="1774078"/>
          </a:xfrm>
          <a:prstGeom prst="rightArrow">
            <a:avLst>
              <a:gd fmla="val 69889" name="adj1"/>
              <a:gd fmla="val 34324" name="adj2"/>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992" name="Google Shape;992;p36"/>
          <p:cNvGrpSpPr/>
          <p:nvPr/>
        </p:nvGrpSpPr>
        <p:grpSpPr>
          <a:xfrm>
            <a:off x="2158581" y="2633459"/>
            <a:ext cx="1265476" cy="950768"/>
            <a:chOff x="2117335" y="2127289"/>
            <a:chExt cx="1265476" cy="950768"/>
          </a:xfrm>
        </p:grpSpPr>
        <p:pic>
          <p:nvPicPr>
            <p:cNvPr id="993" name="Google Shape;993;p36"/>
            <p:cNvPicPr preferRelativeResize="0"/>
            <p:nvPr/>
          </p:nvPicPr>
          <p:blipFill rotWithShape="1">
            <a:blip r:embed="rId3">
              <a:alphaModFix/>
            </a:blip>
            <a:srcRect b="0" l="0" r="0" t="0"/>
            <a:stretch/>
          </p:blipFill>
          <p:spPr>
            <a:xfrm>
              <a:off x="2117335" y="2127289"/>
              <a:ext cx="1265476" cy="712885"/>
            </a:xfrm>
            <a:prstGeom prst="rect">
              <a:avLst/>
            </a:prstGeom>
            <a:solidFill>
              <a:schemeClr val="lt1"/>
            </a:solidFill>
            <a:ln>
              <a:noFill/>
            </a:ln>
            <a:effectLst>
              <a:outerShdw blurRad="50800" rotWithShape="0" algn="t" dir="5400000" dist="38100">
                <a:srgbClr val="000000">
                  <a:alpha val="40000"/>
                </a:srgbClr>
              </a:outerShdw>
            </a:effectLst>
          </p:spPr>
        </p:pic>
        <p:sp>
          <p:nvSpPr>
            <p:cNvPr id="994" name="Google Shape;994;p36"/>
            <p:cNvSpPr txBox="1"/>
            <p:nvPr/>
          </p:nvSpPr>
          <p:spPr>
            <a:xfrm>
              <a:off x="2326878" y="2847225"/>
              <a:ext cx="84639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lt1"/>
                  </a:solidFill>
                  <a:latin typeface="BIZ UDPGothic"/>
                  <a:ea typeface="BIZ UDPGothic"/>
                  <a:cs typeface="BIZ UDPGothic"/>
                  <a:sym typeface="BIZ UDPGothic"/>
                </a:rPr>
                <a:t>録画動画</a:t>
              </a:r>
              <a:endParaRPr b="0" i="0" sz="900" u="none" cap="none" strike="noStrike">
                <a:solidFill>
                  <a:schemeClr val="lt1"/>
                </a:solidFill>
                <a:latin typeface="BIZ UDPGothic"/>
                <a:ea typeface="BIZ UDPGothic"/>
                <a:cs typeface="BIZ UDPGothic"/>
                <a:sym typeface="BIZ UDPGothic"/>
              </a:endParaRPr>
            </a:p>
          </p:txBody>
        </p:sp>
      </p:grpSp>
      <p:cxnSp>
        <p:nvCxnSpPr>
          <p:cNvPr id="995" name="Google Shape;995;p36"/>
          <p:cNvCxnSpPr/>
          <p:nvPr/>
        </p:nvCxnSpPr>
        <p:spPr>
          <a:xfrm>
            <a:off x="4154690" y="2010729"/>
            <a:ext cx="0" cy="4355804"/>
          </a:xfrm>
          <a:prstGeom prst="straightConnector1">
            <a:avLst/>
          </a:prstGeom>
          <a:noFill/>
          <a:ln cap="flat" cmpd="sng" w="28575">
            <a:solidFill>
              <a:schemeClr val="accent4"/>
            </a:solidFill>
            <a:prstDash val="solid"/>
            <a:round/>
            <a:headEnd len="sm" w="sm" type="none"/>
            <a:tailEnd len="sm" w="sm" type="none"/>
          </a:ln>
        </p:spPr>
      </p:cxnSp>
      <p:cxnSp>
        <p:nvCxnSpPr>
          <p:cNvPr id="996" name="Google Shape;996;p36"/>
          <p:cNvCxnSpPr>
            <a:endCxn id="997" idx="1"/>
          </p:cNvCxnSpPr>
          <p:nvPr/>
        </p:nvCxnSpPr>
        <p:spPr>
          <a:xfrm>
            <a:off x="4154619" y="6354414"/>
            <a:ext cx="4312800" cy="0"/>
          </a:xfrm>
          <a:prstGeom prst="straightConnector1">
            <a:avLst/>
          </a:prstGeom>
          <a:noFill/>
          <a:ln cap="flat" cmpd="sng" w="28575">
            <a:solidFill>
              <a:schemeClr val="accent4"/>
            </a:solidFill>
            <a:prstDash val="solid"/>
            <a:round/>
            <a:headEnd len="sm" w="sm" type="none"/>
            <a:tailEnd len="sm" w="sm" type="none"/>
          </a:ln>
        </p:spPr>
      </p:cxnSp>
      <p:cxnSp>
        <p:nvCxnSpPr>
          <p:cNvPr id="998" name="Google Shape;998;p36"/>
          <p:cNvCxnSpPr/>
          <p:nvPr/>
        </p:nvCxnSpPr>
        <p:spPr>
          <a:xfrm>
            <a:off x="4154690" y="5157390"/>
            <a:ext cx="4798042" cy="0"/>
          </a:xfrm>
          <a:prstGeom prst="straightConnector1">
            <a:avLst/>
          </a:prstGeom>
          <a:noFill/>
          <a:ln cap="flat" cmpd="sng" w="28575">
            <a:solidFill>
              <a:schemeClr val="accent4"/>
            </a:solidFill>
            <a:prstDash val="solid"/>
            <a:round/>
            <a:headEnd len="sm" w="sm" type="none"/>
            <a:tailEnd len="sm" w="sm" type="none"/>
          </a:ln>
        </p:spPr>
      </p:cxnSp>
      <p:cxnSp>
        <p:nvCxnSpPr>
          <p:cNvPr id="999" name="Google Shape;999;p36"/>
          <p:cNvCxnSpPr/>
          <p:nvPr/>
        </p:nvCxnSpPr>
        <p:spPr>
          <a:xfrm>
            <a:off x="4154690" y="3064731"/>
            <a:ext cx="4798042" cy="0"/>
          </a:xfrm>
          <a:prstGeom prst="straightConnector1">
            <a:avLst/>
          </a:prstGeom>
          <a:noFill/>
          <a:ln cap="flat" cmpd="sng" w="28575">
            <a:solidFill>
              <a:schemeClr val="accent4"/>
            </a:solidFill>
            <a:prstDash val="solid"/>
            <a:round/>
            <a:headEnd len="sm" w="sm" type="none"/>
            <a:tailEnd len="sm" w="sm" type="none"/>
          </a:ln>
        </p:spPr>
      </p:cxnSp>
      <p:sp>
        <p:nvSpPr>
          <p:cNvPr id="1000" name="Google Shape;1000;p36"/>
          <p:cNvSpPr/>
          <p:nvPr/>
        </p:nvSpPr>
        <p:spPr>
          <a:xfrm>
            <a:off x="7767114" y="2711468"/>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再放送</a:t>
            </a:r>
            <a:endParaRPr b="0" i="0" sz="1400" u="none" cap="none" strike="noStrike">
              <a:solidFill>
                <a:srgbClr val="000000"/>
              </a:solidFill>
              <a:latin typeface="BIZ UDPGothic"/>
              <a:ea typeface="BIZ UDPGothic"/>
              <a:cs typeface="BIZ UDPGothic"/>
              <a:sym typeface="BIZ UDPGothic"/>
            </a:endParaRPr>
          </a:p>
        </p:txBody>
      </p:sp>
      <p:sp>
        <p:nvSpPr>
          <p:cNvPr id="1001" name="Google Shape;1001;p36"/>
          <p:cNvSpPr/>
          <p:nvPr/>
        </p:nvSpPr>
        <p:spPr>
          <a:xfrm>
            <a:off x="8477601" y="4789373"/>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提供/２次利用</a:t>
            </a:r>
            <a:r>
              <a:rPr b="1" i="0" lang="ja-JP" sz="1000" u="none" cap="none" strike="noStrike">
                <a:solidFill>
                  <a:schemeClr val="accent4"/>
                </a:solidFill>
                <a:latin typeface="BIZ UDPGothic"/>
                <a:ea typeface="BIZ UDPGothic"/>
                <a:cs typeface="BIZ UDPGothic"/>
                <a:sym typeface="BIZ UDPGothic"/>
              </a:rPr>
              <a:t>※</a:t>
            </a:r>
            <a:endParaRPr b="0" i="0" sz="1400" u="none" cap="none" strike="noStrike">
              <a:solidFill>
                <a:srgbClr val="000000"/>
              </a:solidFill>
              <a:latin typeface="BIZ UDPGothic"/>
              <a:ea typeface="BIZ UDPGothic"/>
              <a:cs typeface="BIZ UDPGothic"/>
              <a:sym typeface="BIZ UDPGothic"/>
            </a:endParaRPr>
          </a:p>
        </p:txBody>
      </p:sp>
      <p:sp>
        <p:nvSpPr>
          <p:cNvPr id="997" name="Google Shape;997;p36"/>
          <p:cNvSpPr/>
          <p:nvPr/>
        </p:nvSpPr>
        <p:spPr>
          <a:xfrm>
            <a:off x="8467419" y="599797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マジリード</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資料DL</a:t>
            </a:r>
            <a:endParaRPr b="1" i="0" sz="1600" u="none" cap="none" strike="noStrike">
              <a:solidFill>
                <a:schemeClr val="accent4"/>
              </a:solidFill>
              <a:latin typeface="BIZ UDPGothic"/>
              <a:ea typeface="BIZ UDPGothic"/>
              <a:cs typeface="BIZ UDPGothic"/>
              <a:sym typeface="BIZ UDPGothic"/>
            </a:endParaRPr>
          </a:p>
        </p:txBody>
      </p:sp>
      <p:cxnSp>
        <p:nvCxnSpPr>
          <p:cNvPr id="1002" name="Google Shape;1002;p36"/>
          <p:cNvCxnSpPr>
            <a:endCxn id="1003" idx="1"/>
          </p:cNvCxnSpPr>
          <p:nvPr/>
        </p:nvCxnSpPr>
        <p:spPr>
          <a:xfrm>
            <a:off x="4154516" y="4032604"/>
            <a:ext cx="1758600" cy="0"/>
          </a:xfrm>
          <a:prstGeom prst="straightConnector1">
            <a:avLst/>
          </a:prstGeom>
          <a:noFill/>
          <a:ln cap="flat" cmpd="sng" w="28575">
            <a:solidFill>
              <a:schemeClr val="accent4"/>
            </a:solidFill>
            <a:prstDash val="solid"/>
            <a:round/>
            <a:headEnd len="sm" w="sm" type="none"/>
            <a:tailEnd len="sm" w="sm" type="none"/>
          </a:ln>
        </p:spPr>
      </p:cxnSp>
      <p:sp>
        <p:nvSpPr>
          <p:cNvPr id="1004" name="Google Shape;1004;p36"/>
          <p:cNvSpPr/>
          <p:nvPr/>
        </p:nvSpPr>
        <p:spPr>
          <a:xfrm>
            <a:off x="4766236" y="2700936"/>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見逃し配信</a:t>
            </a:r>
            <a:endParaRPr b="0" i="0" sz="1400" u="none" cap="none" strike="noStrike">
              <a:solidFill>
                <a:srgbClr val="000000"/>
              </a:solidFill>
              <a:latin typeface="BIZ UDPGothic"/>
              <a:ea typeface="BIZ UDPGothic"/>
              <a:cs typeface="BIZ UDPGothic"/>
              <a:sym typeface="BIZ UDPGothic"/>
            </a:endParaRPr>
          </a:p>
        </p:txBody>
      </p:sp>
      <p:sp>
        <p:nvSpPr>
          <p:cNvPr id="1003" name="Google Shape;1003;p36"/>
          <p:cNvSpPr/>
          <p:nvPr/>
        </p:nvSpPr>
        <p:spPr>
          <a:xfrm>
            <a:off x="5913116" y="3676161"/>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サマリ動画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作成</a:t>
            </a:r>
            <a:endParaRPr b="0" i="0" sz="1400" u="none" cap="none" strike="noStrike">
              <a:solidFill>
                <a:srgbClr val="000000"/>
              </a:solidFill>
              <a:latin typeface="BIZ UDPGothic"/>
              <a:ea typeface="BIZ UDPGothic"/>
              <a:cs typeface="BIZ UDPGothic"/>
              <a:sym typeface="BIZ UDPGothic"/>
            </a:endParaRPr>
          </a:p>
        </p:txBody>
      </p:sp>
      <p:sp>
        <p:nvSpPr>
          <p:cNvPr id="1005" name="Google Shape;1005;p36"/>
          <p:cNvSpPr/>
          <p:nvPr/>
        </p:nvSpPr>
        <p:spPr>
          <a:xfrm>
            <a:off x="4763685" y="4789372"/>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フル動画</a:t>
            </a:r>
            <a:br>
              <a:rPr b="1" i="0" lang="ja-JP" sz="1600" u="none" cap="none" strike="noStrike">
                <a:solidFill>
                  <a:schemeClr val="accent4"/>
                </a:solidFill>
                <a:latin typeface="BIZ UDPGothic"/>
                <a:ea typeface="BIZ UDPGothic"/>
                <a:cs typeface="BIZ UDPGothic"/>
                <a:sym typeface="BIZ UDPGothic"/>
              </a:rPr>
            </a:br>
            <a:r>
              <a:rPr b="1" i="0" lang="ja-JP" sz="1600" u="none" cap="none" strike="noStrike">
                <a:solidFill>
                  <a:schemeClr val="accent4"/>
                </a:solidFill>
                <a:latin typeface="BIZ UDPGothic"/>
                <a:ea typeface="BIZ UDPGothic"/>
                <a:cs typeface="BIZ UDPGothic"/>
                <a:sym typeface="BIZ UDPGothic"/>
              </a:rPr>
              <a:t>提供/無料</a:t>
            </a:r>
            <a:r>
              <a:rPr b="1" i="0" lang="ja-JP" sz="1000" u="none" cap="none" strike="noStrike">
                <a:solidFill>
                  <a:schemeClr val="accent4"/>
                </a:solidFill>
                <a:latin typeface="BIZ UDPGothic"/>
                <a:ea typeface="BIZ UDPGothic"/>
                <a:cs typeface="BIZ UDPGothic"/>
                <a:sym typeface="BIZ UDPGothic"/>
              </a:rPr>
              <a:t>※</a:t>
            </a:r>
            <a:endParaRPr b="0" i="0" sz="1000" u="none" cap="none" strike="noStrike">
              <a:solidFill>
                <a:srgbClr val="000000"/>
              </a:solidFill>
              <a:latin typeface="BIZ UDPGothic"/>
              <a:ea typeface="BIZ UDPGothic"/>
              <a:cs typeface="BIZ UDPGothic"/>
              <a:sym typeface="BIZ UDPGothic"/>
            </a:endParaRPr>
          </a:p>
        </p:txBody>
      </p:sp>
      <p:sp>
        <p:nvSpPr>
          <p:cNvPr id="1006" name="Google Shape;1006;p36"/>
          <p:cNvSpPr txBox="1"/>
          <p:nvPr/>
        </p:nvSpPr>
        <p:spPr>
          <a:xfrm>
            <a:off x="4917403" y="2476097"/>
            <a:ext cx="140263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欠席者限定で後日配信</a:t>
            </a:r>
            <a:endParaRPr b="0" i="0" sz="900" u="none" cap="none" strike="noStrike">
              <a:solidFill>
                <a:schemeClr val="accent4"/>
              </a:solidFill>
              <a:latin typeface="BIZ UDPGothic"/>
              <a:ea typeface="BIZ UDPGothic"/>
              <a:cs typeface="BIZ UDPGothic"/>
              <a:sym typeface="BIZ UDPGothic"/>
            </a:endParaRPr>
          </a:p>
        </p:txBody>
      </p:sp>
      <p:sp>
        <p:nvSpPr>
          <p:cNvPr id="1007" name="Google Shape;1007;p36"/>
          <p:cNvSpPr txBox="1"/>
          <p:nvPr/>
        </p:nvSpPr>
        <p:spPr>
          <a:xfrm>
            <a:off x="5819294" y="3432433"/>
            <a:ext cx="1883411"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自社サイトやYouTubeにアップ</a:t>
            </a:r>
            <a:endParaRPr b="0" i="0" sz="900" u="none" cap="none" strike="noStrike">
              <a:solidFill>
                <a:schemeClr val="accent4"/>
              </a:solidFill>
              <a:latin typeface="BIZ UDPGothic"/>
              <a:ea typeface="BIZ UDPGothic"/>
              <a:cs typeface="BIZ UDPGothic"/>
              <a:sym typeface="BIZ UDPGothic"/>
            </a:endParaRPr>
          </a:p>
        </p:txBody>
      </p:sp>
      <p:sp>
        <p:nvSpPr>
          <p:cNvPr id="1008" name="Google Shape;1008;p36"/>
          <p:cNvSpPr txBox="1"/>
          <p:nvPr/>
        </p:nvSpPr>
        <p:spPr>
          <a:xfrm>
            <a:off x="4733901" y="4393163"/>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自社運営SNSへの掲載</a:t>
            </a:r>
            <a:endParaRPr b="0" i="0" sz="900" u="none" cap="none" strike="noStrike">
              <a:solidFill>
                <a:schemeClr val="accent4"/>
              </a:solidFill>
              <a:latin typeface="BIZ UDPGothic"/>
              <a:ea typeface="BIZ UDPGothic"/>
              <a:cs typeface="BIZ UDPGothic"/>
              <a:sym typeface="BIZ UDPGothic"/>
            </a:endParaRPr>
          </a:p>
        </p:txBody>
      </p:sp>
      <p:sp>
        <p:nvSpPr>
          <p:cNvPr id="1009" name="Google Shape;1009;p36"/>
          <p:cNvSpPr txBox="1"/>
          <p:nvPr/>
        </p:nvSpPr>
        <p:spPr>
          <a:xfrm>
            <a:off x="7624928" y="2371099"/>
            <a:ext cx="176963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過去マジセミ開催動画を再放送</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当日登壇無しで手間なし開催</a:t>
            </a:r>
            <a:endParaRPr b="0" i="0" sz="900" u="none" cap="none" strike="noStrike">
              <a:solidFill>
                <a:schemeClr val="accent4"/>
              </a:solidFill>
              <a:latin typeface="BIZ UDPGothic"/>
              <a:ea typeface="BIZ UDPGothic"/>
              <a:cs typeface="BIZ UDPGothic"/>
              <a:sym typeface="BIZ UDPGothic"/>
            </a:endParaRPr>
          </a:p>
        </p:txBody>
      </p:sp>
      <p:sp>
        <p:nvSpPr>
          <p:cNvPr id="1010" name="Google Shape;1010;p36"/>
          <p:cNvSpPr txBox="1"/>
          <p:nvPr/>
        </p:nvSpPr>
        <p:spPr>
          <a:xfrm>
            <a:off x="8394442" y="4400355"/>
            <a:ext cx="1910948"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マジセミ以外のウェビナーや、動画</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ポータル、広告媒体で２次利用</a:t>
            </a:r>
            <a:endParaRPr b="0" i="0" sz="900" u="none" cap="none" strike="noStrike">
              <a:solidFill>
                <a:schemeClr val="accent4"/>
              </a:solidFill>
              <a:latin typeface="BIZ UDPGothic"/>
              <a:ea typeface="BIZ UDPGothic"/>
              <a:cs typeface="BIZ UDPGothic"/>
              <a:sym typeface="BIZ UDPGothic"/>
            </a:endParaRPr>
          </a:p>
        </p:txBody>
      </p:sp>
      <p:sp>
        <p:nvSpPr>
          <p:cNvPr id="1011" name="Google Shape;1011;p36"/>
          <p:cNvSpPr txBox="1"/>
          <p:nvPr/>
        </p:nvSpPr>
        <p:spPr>
          <a:xfrm>
            <a:off x="8358639" y="5511871"/>
            <a:ext cx="1910948" cy="5077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majisemi.comに掲載し</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新規リードを獲得</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rgbClr val="FF0000"/>
                </a:solidFill>
                <a:latin typeface="BIZ UDPGothic"/>
                <a:ea typeface="BIZ UDPGothic"/>
                <a:cs typeface="BIZ UDPGothic"/>
                <a:sym typeface="BIZ UDPGothic"/>
              </a:rPr>
              <a:t>マジセミ倶楽部特典</a:t>
            </a:r>
            <a:endParaRPr b="0" i="0" sz="900" u="none" cap="none" strike="noStrike">
              <a:solidFill>
                <a:srgbClr val="FF0000"/>
              </a:solidFill>
              <a:latin typeface="BIZ UDPGothic"/>
              <a:ea typeface="BIZ UDPGothic"/>
              <a:cs typeface="BIZ UDPGothic"/>
              <a:sym typeface="BIZ UDPGothic"/>
            </a:endParaRPr>
          </a:p>
        </p:txBody>
      </p:sp>
      <p:sp>
        <p:nvSpPr>
          <p:cNvPr id="1012" name="Google Shape;1012;p36"/>
          <p:cNvSpPr/>
          <p:nvPr/>
        </p:nvSpPr>
        <p:spPr>
          <a:xfrm>
            <a:off x="595695" y="2699470"/>
            <a:ext cx="1351175" cy="712885"/>
          </a:xfrm>
          <a:prstGeom prst="roundRect">
            <a:avLst>
              <a:gd fmla="val 9231" name="adj"/>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1600" u="none" cap="none" strike="noStrike">
                <a:solidFill>
                  <a:schemeClr val="lt1"/>
                </a:solidFill>
                <a:latin typeface="BIZ UDPGothic"/>
                <a:ea typeface="BIZ UDPGothic"/>
                <a:cs typeface="BIZ UDPGothic"/>
                <a:sym typeface="BIZ UDPGothic"/>
              </a:rPr>
              <a:t>ウェビナー</a:t>
            </a:r>
            <a:br>
              <a:rPr b="1" i="0" lang="ja-JP" sz="1600" u="none" cap="none" strike="noStrike">
                <a:solidFill>
                  <a:schemeClr val="lt1"/>
                </a:solidFill>
                <a:latin typeface="BIZ UDPGothic"/>
                <a:ea typeface="BIZ UDPGothic"/>
                <a:cs typeface="BIZ UDPGothic"/>
                <a:sym typeface="BIZ UDPGothic"/>
              </a:rPr>
            </a:br>
            <a:r>
              <a:rPr b="1" i="0" lang="ja-JP" sz="1600" u="none" cap="none" strike="noStrike">
                <a:solidFill>
                  <a:schemeClr val="lt1"/>
                </a:solidFill>
                <a:latin typeface="BIZ UDPGothic"/>
                <a:ea typeface="BIZ UDPGothic"/>
                <a:cs typeface="BIZ UDPGothic"/>
                <a:sym typeface="BIZ UDPGothic"/>
              </a:rPr>
              <a:t>開催</a:t>
            </a:r>
            <a:endParaRPr b="0" i="0" sz="1400" u="none" cap="none" strike="noStrike">
              <a:solidFill>
                <a:srgbClr val="000000"/>
              </a:solidFill>
              <a:latin typeface="Arial"/>
              <a:ea typeface="Arial"/>
              <a:cs typeface="Arial"/>
              <a:sym typeface="Arial"/>
            </a:endParaRPr>
          </a:p>
        </p:txBody>
      </p:sp>
      <p:sp>
        <p:nvSpPr>
          <p:cNvPr id="1013" name="Google Shape;1013;p36"/>
          <p:cNvSpPr/>
          <p:nvPr/>
        </p:nvSpPr>
        <p:spPr>
          <a:xfrm>
            <a:off x="4756117" y="5643916"/>
            <a:ext cx="2794121" cy="353858"/>
          </a:xfrm>
          <a:prstGeom prst="roundRect">
            <a:avLst>
              <a:gd fmla="val 9231"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リードナーチャリング</a:t>
            </a:r>
            <a:endParaRPr b="0" i="0" sz="1400" u="none" cap="none" strike="noStrike">
              <a:solidFill>
                <a:srgbClr val="000000"/>
              </a:solidFill>
              <a:latin typeface="Arial"/>
              <a:ea typeface="Arial"/>
              <a:cs typeface="Arial"/>
              <a:sym typeface="Arial"/>
            </a:endParaRPr>
          </a:p>
        </p:txBody>
      </p:sp>
      <p:sp>
        <p:nvSpPr>
          <p:cNvPr id="1014" name="Google Shape;1014;p36"/>
          <p:cNvSpPr/>
          <p:nvPr/>
        </p:nvSpPr>
        <p:spPr>
          <a:xfrm>
            <a:off x="7840009" y="1139786"/>
            <a:ext cx="3344076" cy="353858"/>
          </a:xfrm>
          <a:prstGeom prst="roundRect">
            <a:avLst>
              <a:gd fmla="val 9231"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BIZ UDPGothic"/>
                <a:ea typeface="BIZ UDPGothic"/>
                <a:cs typeface="BIZ UDPGothic"/>
                <a:sym typeface="BIZ UDPGothic"/>
              </a:rPr>
              <a:t>ブランディング・新規リード獲得</a:t>
            </a:r>
            <a:endParaRPr b="0" i="0" sz="1400" u="none" cap="none" strike="noStrike">
              <a:solidFill>
                <a:srgbClr val="000000"/>
              </a:solidFill>
              <a:latin typeface="Arial"/>
              <a:ea typeface="Arial"/>
              <a:cs typeface="Arial"/>
              <a:sym typeface="Arial"/>
            </a:endParaRPr>
          </a:p>
        </p:txBody>
      </p:sp>
      <p:sp>
        <p:nvSpPr>
          <p:cNvPr id="1015" name="Google Shape;1015;p36"/>
          <p:cNvSpPr/>
          <p:nvPr/>
        </p:nvSpPr>
        <p:spPr>
          <a:xfrm>
            <a:off x="9657698" y="1678321"/>
            <a:ext cx="2141217" cy="2195915"/>
          </a:xfrm>
          <a:prstGeom prst="ellipse">
            <a:avLst/>
          </a:prstGeom>
          <a:solidFill>
            <a:schemeClr val="accent5"/>
          </a:solidFill>
          <a:ln>
            <a:noFill/>
          </a:ln>
          <a:effectLst>
            <a:outerShdw blurRad="139700" sx="102000" rotWithShape="0" algn="tr" dir="8100000" dist="38100"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6" name="Google Shape;1016;p36"/>
          <p:cNvSpPr txBox="1"/>
          <p:nvPr/>
        </p:nvSpPr>
        <p:spPr>
          <a:xfrm>
            <a:off x="9709010" y="2181631"/>
            <a:ext cx="2026521" cy="11233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ウェビナー開催時の</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0" i="0" lang="ja-JP" sz="1100" u="none" cap="none" strike="noStrike">
                <a:solidFill>
                  <a:srgbClr val="0A1F4D"/>
                </a:solidFill>
                <a:latin typeface="BIZ UDPGothic"/>
                <a:ea typeface="BIZ UDPGothic"/>
                <a:cs typeface="BIZ UDPGothic"/>
                <a:sym typeface="BIZ UDPGothic"/>
              </a:rPr>
              <a:t>コンテンツを再利用して、</a:t>
            </a:r>
            <a:endParaRPr b="0" i="0" sz="1100" u="none" cap="none" strike="noStrike">
              <a:solidFill>
                <a:srgbClr val="0A1F4D"/>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2400"/>
              <a:buFont typeface="Arial"/>
              <a:buNone/>
            </a:pPr>
            <a:r>
              <a:rPr b="1" i="0" lang="ja-JP" sz="1500" u="none" cap="none" strike="noStrike">
                <a:solidFill>
                  <a:srgbClr val="102F74"/>
                </a:solidFill>
                <a:latin typeface="BIZ UDPGothic"/>
                <a:ea typeface="BIZ UDPGothic"/>
                <a:cs typeface="BIZ UDPGothic"/>
                <a:sym typeface="BIZ UDPGothic"/>
              </a:rPr>
              <a:t>開催後も継続して</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リードナーチャリング</a:t>
            </a:r>
            <a:br>
              <a:rPr b="1" i="0" lang="ja-JP" sz="1500" u="none" cap="none" strike="noStrike">
                <a:solidFill>
                  <a:srgbClr val="102F74"/>
                </a:solidFill>
                <a:latin typeface="BIZ UDPGothic"/>
                <a:ea typeface="BIZ UDPGothic"/>
                <a:cs typeface="BIZ UDPGothic"/>
                <a:sym typeface="BIZ UDPGothic"/>
              </a:rPr>
            </a:br>
            <a:r>
              <a:rPr b="1" i="0" lang="ja-JP" sz="1500" u="none" cap="none" strike="noStrike">
                <a:solidFill>
                  <a:srgbClr val="102F74"/>
                </a:solidFill>
                <a:latin typeface="BIZ UDPGothic"/>
                <a:ea typeface="BIZ UDPGothic"/>
                <a:cs typeface="BIZ UDPGothic"/>
                <a:sym typeface="BIZ UDPGothic"/>
              </a:rPr>
              <a:t>新規リード獲得</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267871" y="1381321"/>
            <a:ext cx="3542892" cy="259796"/>
          </a:xfrm>
          <a:prstGeom prst="rect">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18" name="Google Shape;1018;p36"/>
          <p:cNvSpPr txBox="1"/>
          <p:nvPr/>
        </p:nvSpPr>
        <p:spPr>
          <a:xfrm>
            <a:off x="221196" y="101835"/>
            <a:ext cx="6302099"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マジセミをご利用いただくべき理由</a:t>
            </a:r>
            <a:endParaRPr b="0" i="0" sz="1400" u="none" cap="none" strike="noStrike">
              <a:solidFill>
                <a:srgbClr val="000000"/>
              </a:solidFill>
              <a:latin typeface="Arial"/>
              <a:ea typeface="Arial"/>
              <a:cs typeface="Arial"/>
              <a:sym typeface="Arial"/>
            </a:endParaRPr>
          </a:p>
        </p:txBody>
      </p:sp>
      <p:sp>
        <p:nvSpPr>
          <p:cNvPr id="1019" name="Google Shape;1019;p36"/>
          <p:cNvSpPr txBox="1"/>
          <p:nvPr/>
        </p:nvSpPr>
        <p:spPr>
          <a:xfrm>
            <a:off x="218900" y="965555"/>
            <a:ext cx="3659232"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コンテンツの有効活用</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1" name="Google Shape;1021;p36"/>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22" name="Google Shape;1022;p36"/>
          <p:cNvSpPr/>
          <p:nvPr/>
        </p:nvSpPr>
        <p:spPr>
          <a:xfrm>
            <a:off x="5944535" y="1654287"/>
            <a:ext cx="1695768" cy="712885"/>
          </a:xfrm>
          <a:prstGeom prst="roundRect">
            <a:avLst>
              <a:gd fmla="val 9231"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SEO記事</a:t>
            </a:r>
            <a:endParaRPr b="1" i="0" sz="16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600"/>
              <a:buFont typeface="Arial"/>
              <a:buNone/>
            </a:pPr>
            <a:r>
              <a:rPr b="1" i="0" lang="ja-JP" sz="1600" u="none" cap="none" strike="noStrike">
                <a:solidFill>
                  <a:schemeClr val="accent4"/>
                </a:solidFill>
                <a:latin typeface="BIZ UDPGothic"/>
                <a:ea typeface="BIZ UDPGothic"/>
                <a:cs typeface="BIZ UDPGothic"/>
                <a:sym typeface="BIZ UDPGothic"/>
              </a:rPr>
              <a:t>(ブログ)作成</a:t>
            </a:r>
            <a:endParaRPr b="0" i="0" sz="1400" u="none" cap="none" strike="noStrike">
              <a:solidFill>
                <a:srgbClr val="000000"/>
              </a:solidFill>
              <a:latin typeface="BIZ UDPGothic"/>
              <a:ea typeface="BIZ UDPGothic"/>
              <a:cs typeface="BIZ UDPGothic"/>
              <a:sym typeface="BIZ UDPGothic"/>
            </a:endParaRPr>
          </a:p>
        </p:txBody>
      </p:sp>
      <p:sp>
        <p:nvSpPr>
          <p:cNvPr id="1023" name="Google Shape;1023;p36"/>
          <p:cNvSpPr txBox="1"/>
          <p:nvPr/>
        </p:nvSpPr>
        <p:spPr>
          <a:xfrm>
            <a:off x="5878753" y="1289346"/>
            <a:ext cx="182679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講演内容から記事を作成</a:t>
            </a:r>
            <a:endParaRPr b="0" i="0" sz="9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自社サイトに登録、SEO対策にも</a:t>
            </a:r>
            <a:endParaRPr b="0" i="0" sz="900" u="none" cap="none" strike="noStrike">
              <a:solidFill>
                <a:schemeClr val="accent4"/>
              </a:solidFill>
              <a:latin typeface="BIZ UDPGothic"/>
              <a:ea typeface="BIZ UDPGothic"/>
              <a:cs typeface="BIZ UDPGothic"/>
              <a:sym typeface="BIZ UDPGothic"/>
            </a:endParaRPr>
          </a:p>
        </p:txBody>
      </p:sp>
      <p:cxnSp>
        <p:nvCxnSpPr>
          <p:cNvPr id="1024" name="Google Shape;1024;p36"/>
          <p:cNvCxnSpPr>
            <a:endCxn id="1022" idx="1"/>
          </p:cNvCxnSpPr>
          <p:nvPr/>
        </p:nvCxnSpPr>
        <p:spPr>
          <a:xfrm>
            <a:off x="4154435" y="2010730"/>
            <a:ext cx="1790100" cy="0"/>
          </a:xfrm>
          <a:prstGeom prst="straightConnector1">
            <a:avLst/>
          </a:prstGeom>
          <a:noFill/>
          <a:ln cap="flat" cmpd="sng" w="28575">
            <a:solidFill>
              <a:schemeClr val="accent4"/>
            </a:solidFill>
            <a:prstDash val="solid"/>
            <a:round/>
            <a:headEnd len="sm" w="sm" type="none"/>
            <a:tailEnd len="sm" w="sm" type="none"/>
          </a:ln>
        </p:spPr>
      </p:cxnSp>
      <p:sp>
        <p:nvSpPr>
          <p:cNvPr id="1025" name="Google Shape;1025;p36"/>
          <p:cNvSpPr txBox="1"/>
          <p:nvPr/>
        </p:nvSpPr>
        <p:spPr>
          <a:xfrm>
            <a:off x="251888" y="6119125"/>
            <a:ext cx="39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※トライアルでは無料・有料を問わずフル動画の提供を行っておりません。</a:t>
            </a:r>
            <a:br>
              <a:rPr b="0" i="0" lang="ja-JP" sz="900" u="none" cap="none" strike="noStrike">
                <a:solidFill>
                  <a:schemeClr val="accent4"/>
                </a:solidFill>
                <a:latin typeface="BIZ UDPGothic"/>
                <a:ea typeface="BIZ UDPGothic"/>
                <a:cs typeface="BIZ UDPGothic"/>
                <a:sym typeface="BIZ UDPGothic"/>
              </a:rPr>
            </a:br>
            <a:r>
              <a:rPr b="0" i="0" lang="ja-JP" sz="900" u="none" cap="none" strike="noStrike">
                <a:solidFill>
                  <a:schemeClr val="accent4"/>
                </a:solidFill>
                <a:latin typeface="BIZ UDPGothic"/>
                <a:ea typeface="BIZ UDPGothic"/>
                <a:cs typeface="BIZ UDPGothic"/>
                <a:sym typeface="BIZ UDPGothic"/>
              </a:rPr>
              <a:t>ただし、本契約後はプランを問わず過去のご開催分を提供可能です。</a:t>
            </a:r>
            <a:endParaRPr b="0" i="0" sz="900" u="none" cap="none" strike="noStrike">
              <a:solidFill>
                <a:schemeClr val="accent4"/>
              </a:solidFill>
              <a:latin typeface="BIZ UDPGothic"/>
              <a:ea typeface="BIZ UDPGothic"/>
              <a:cs typeface="BIZ UDPGothic"/>
              <a:sym typeface="BIZ UDPGothic"/>
            </a:endParaRPr>
          </a:p>
        </p:txBody>
      </p:sp>
      <p:sp>
        <p:nvSpPr>
          <p:cNvPr id="1026" name="Google Shape;1026;p36"/>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27" name="Google Shape;1027;p36"/>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p:nvPr/>
        </p:nvSpPr>
        <p:spPr>
          <a:xfrm>
            <a:off x="12026675" y="-525"/>
            <a:ext cx="173100" cy="7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3" name="Google Shape;1033;p37"/>
          <p:cNvSpPr txBox="1"/>
          <p:nvPr/>
        </p:nvSpPr>
        <p:spPr>
          <a:xfrm>
            <a:off x="7062974" y="5578875"/>
            <a:ext cx="4855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※お申込者への配慮のため、開催2営業前以降に申込まれた方のご参加お断りはお受けできません。</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800" u="none" cap="none" strike="noStrike">
                <a:solidFill>
                  <a:schemeClr val="accent4"/>
                </a:solidFill>
                <a:latin typeface="BIZ UDPGothic"/>
                <a:ea typeface="BIZ UDPGothic"/>
                <a:cs typeface="BIZ UDPGothic"/>
                <a:sym typeface="BIZ UDPGothic"/>
              </a:rPr>
              <a:t>　 確実に競合企業をお断りしたい等の場合には、申込締切日を3営業日前にご設定ください。</a:t>
            </a:r>
            <a:endParaRPr b="0" i="0" sz="800" u="none" cap="none" strike="noStrike">
              <a:solidFill>
                <a:schemeClr val="accent4"/>
              </a:solidFill>
              <a:latin typeface="BIZ UDPGothic"/>
              <a:ea typeface="BIZ UDPGothic"/>
              <a:cs typeface="BIZ UDPGothic"/>
              <a:sym typeface="BIZ UDPGothic"/>
            </a:endParaRPr>
          </a:p>
        </p:txBody>
      </p:sp>
      <p:sp>
        <p:nvSpPr>
          <p:cNvPr id="1034" name="Google Shape;1034;p37"/>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035" name="Google Shape;1035;p37"/>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©2018-2024 MAJISEMI Inc.</a:t>
            </a:r>
            <a:endParaRPr b="0" i="0" sz="1000" u="none" cap="none" strike="noStrike">
              <a:solidFill>
                <a:srgbClr val="D8D8D8"/>
              </a:solidFill>
              <a:latin typeface="Arial"/>
              <a:ea typeface="Arial"/>
              <a:cs typeface="Arial"/>
              <a:sym typeface="Arial"/>
            </a:endParaRPr>
          </a:p>
        </p:txBody>
      </p:sp>
      <p:pic>
        <p:nvPicPr>
          <p:cNvPr descr="グラフィカル ユーザー インターフェイス&#10;&#10;中程度の精度で自動的に生成された説明" id="1036" name="Google Shape;1036;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7" name="Google Shape;1037;p3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38" name="Google Shape;1038;p3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8"/>
          <p:cNvSpPr/>
          <p:nvPr/>
        </p:nvSpPr>
        <p:spPr>
          <a:xfrm rot="-5400000">
            <a:off x="375235" y="793424"/>
            <a:ext cx="2742300" cy="3102600"/>
          </a:xfrm>
          <a:prstGeom prst="round2SameRect">
            <a:avLst>
              <a:gd fmla="val 3710" name="adj1"/>
              <a:gd fmla="val 0" name="adj2"/>
            </a:avLst>
          </a:prstGeom>
          <a:solidFill>
            <a:srgbClr val="C3D2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44" name="Google Shape;1044;p38"/>
          <p:cNvSpPr/>
          <p:nvPr/>
        </p:nvSpPr>
        <p:spPr>
          <a:xfrm>
            <a:off x="195083" y="970448"/>
            <a:ext cx="11755200" cy="27453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1045" name="Google Shape;1045;p38"/>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46" name="Google Shape;1046;p38"/>
          <p:cNvSpPr txBox="1"/>
          <p:nvPr/>
        </p:nvSpPr>
        <p:spPr>
          <a:xfrm>
            <a:off x="447608" y="1517794"/>
            <a:ext cx="2597400" cy="1346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1人申込あたり14,500円</a:t>
            </a:r>
            <a:r>
              <a:rPr b="1" i="0" lang="ja-JP" sz="800" u="none" cap="none" strike="noStrike">
                <a:solidFill>
                  <a:schemeClr val="accent4"/>
                </a:solidFill>
                <a:latin typeface="BIZ UDPGothic"/>
                <a:ea typeface="BIZ UDPGothic"/>
                <a:cs typeface="BIZ UDPGothic"/>
                <a:sym typeface="BIZ UDPGothic"/>
              </a:rPr>
              <a:t>(税別)</a:t>
            </a:r>
            <a:endParaRPr b="0" i="0" sz="8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都度開催、都度申込</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集客数による成果報酬型課金</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20人以上からの申込</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100"/>
              <a:buFont typeface="Arial"/>
              <a:buNone/>
            </a:pPr>
            <a:r>
              <a:rPr b="0" i="0" lang="ja-JP" sz="1100" u="none" cap="none" strike="noStrike">
                <a:solidFill>
                  <a:schemeClr val="accent4"/>
                </a:solidFill>
                <a:latin typeface="BIZ UDPGothic"/>
                <a:ea typeface="BIZ UDPGothic"/>
                <a:cs typeface="BIZ UDPGothic"/>
                <a:sym typeface="BIZ UDPGothic"/>
              </a:rPr>
              <a:t>　（請求は集客人数分のみ）</a:t>
            </a:r>
            <a:endParaRPr b="0" i="0" sz="1400" u="none" cap="none" strike="noStrike">
              <a:solidFill>
                <a:schemeClr val="accent4"/>
              </a:solidFill>
              <a:latin typeface="BIZ UDPGothic"/>
              <a:ea typeface="BIZ UDPGothic"/>
              <a:cs typeface="BIZ UDPGothic"/>
              <a:sym typeface="BIZ UDPGothic"/>
            </a:endParaRPr>
          </a:p>
        </p:txBody>
      </p:sp>
      <p:sp>
        <p:nvSpPr>
          <p:cNvPr id="1047" name="Google Shape;1047;p38"/>
          <p:cNvSpPr txBox="1"/>
          <p:nvPr/>
        </p:nvSpPr>
        <p:spPr>
          <a:xfrm>
            <a:off x="3634850" y="2158684"/>
            <a:ext cx="8299500" cy="1464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※実際のご請求は、申込者数に対して上記最大人数までの成果報酬でご請求させていただきます。定員に達した場合、申込受付をストップ致します。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※セミナーの参加者だけではなく、欠席者（事前キャンセル、当日キャンセル）についても、ご請求対象となります。</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※なるべく上限近く集客できるよう努力いたしますが、集客数を保証するものではありません。</a:t>
            </a:r>
            <a:endParaRPr b="0" i="0" sz="14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※セミナーのテーマや同時開催の他のイベントなどの影響により、全く集客できないケースもございます。</a:t>
            </a:r>
            <a:endParaRPr b="0" i="0" sz="1400" u="none" cap="none" strike="noStrike">
              <a:solidFill>
                <a:srgbClr val="000000"/>
              </a:solidFill>
              <a:latin typeface="BIZ UDPGothic"/>
              <a:ea typeface="BIZ UDPGothic"/>
              <a:cs typeface="BIZ UDPGothic"/>
              <a:sym typeface="BIZ UDPGothic"/>
            </a:endParaRPr>
          </a:p>
        </p:txBody>
      </p:sp>
      <p:sp>
        <p:nvSpPr>
          <p:cNvPr id="1048" name="Google Shape;1048;p38"/>
          <p:cNvSpPr txBox="1"/>
          <p:nvPr/>
        </p:nvSpPr>
        <p:spPr>
          <a:xfrm>
            <a:off x="3634850" y="1056334"/>
            <a:ext cx="7842300" cy="1102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単発でウェビナーを開催いただける完全成果報酬型のプランです。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どこまでお任せいただくか4つのタイプからお選びいただけます。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20名からのお申し込みで承ります。</a:t>
            </a:r>
            <a:endParaRPr b="0" i="0" sz="1400" u="none" cap="none" strike="noStrike">
              <a:solidFill>
                <a:schemeClr val="accent4"/>
              </a:solidFill>
              <a:latin typeface="BIZ UDPGothic"/>
              <a:ea typeface="BIZ UDPGothic"/>
              <a:cs typeface="BIZ UDPGothic"/>
              <a:sym typeface="BIZ UDPGothic"/>
            </a:endParaRPr>
          </a:p>
          <a:p>
            <a:pPr indent="-285750" lvl="0" marL="285750" marR="0" rtl="0" algn="l">
              <a:lnSpc>
                <a:spcPct val="115000"/>
              </a:lnSpc>
              <a:spcBef>
                <a:spcPts val="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申込が10人しかなかった場合は、10人分のみのご請求となります。</a:t>
            </a:r>
            <a:endParaRPr b="0" i="0" sz="1400" u="none" cap="none" strike="noStrike">
              <a:solidFill>
                <a:schemeClr val="accent4"/>
              </a:solidFill>
              <a:latin typeface="BIZ UDPGothic"/>
              <a:ea typeface="BIZ UDPGothic"/>
              <a:cs typeface="BIZ UDPGothic"/>
              <a:sym typeface="BIZ UDPGothic"/>
            </a:endParaRPr>
          </a:p>
        </p:txBody>
      </p:sp>
      <p:graphicFrame>
        <p:nvGraphicFramePr>
          <p:cNvPr id="1049" name="Google Shape;1049;p38"/>
          <p:cNvGraphicFramePr/>
          <p:nvPr/>
        </p:nvGraphicFramePr>
        <p:xfrm>
          <a:off x="6486861" y="4119208"/>
          <a:ext cx="3000000" cy="3000000"/>
        </p:xfrm>
        <a:graphic>
          <a:graphicData uri="http://schemas.openxmlformats.org/drawingml/2006/table">
            <a:tbl>
              <a:tblPr bandRow="1" firstRow="1">
                <a:noFill/>
                <a:tableStyleId>{DE458228-4A23-4751-AD18-C8A8BBD7AB6F}</a:tableStyleId>
              </a:tblPr>
              <a:tblGrid>
                <a:gridCol w="1453200"/>
                <a:gridCol w="1299300"/>
                <a:gridCol w="851225"/>
                <a:gridCol w="801000"/>
                <a:gridCol w="1042675"/>
              </a:tblGrid>
              <a:tr h="3344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71647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マジセミビジター</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（20名）</a:t>
                      </a:r>
                      <a:r>
                        <a:rPr lang="ja-JP" sz="1000" u="none" cap="none" strike="noStrike">
                          <a:solidFill>
                            <a:schemeClr val="lt1"/>
                          </a:solidFill>
                          <a:latin typeface="BIZ UDPGothic"/>
                          <a:ea typeface="BIZ UDPGothic"/>
                          <a:cs typeface="BIZ UDPGothic"/>
                          <a:sym typeface="BIZ UDPGothic"/>
                        </a:rPr>
                        <a:t>）</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a:t>
                      </a:r>
                      <a:endParaRPr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14,500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ビジタープラン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20名での参考プラン</a:t>
                      </a:r>
                      <a:endParaRPr sz="15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440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29,000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58525">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319,000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cxnSp>
        <p:nvCxnSpPr>
          <p:cNvPr id="1050" name="Google Shape;1050;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51" name="Google Shape;1051;p38"/>
          <p:cNvSpPr/>
          <p:nvPr/>
        </p:nvSpPr>
        <p:spPr>
          <a:xfrm>
            <a:off x="5354675"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52" name="Google Shape;1052;p38"/>
          <p:cNvSpPr/>
          <p:nvPr/>
        </p:nvSpPr>
        <p:spPr>
          <a:xfrm>
            <a:off x="7058691"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cxnSp>
        <p:nvCxnSpPr>
          <p:cNvPr id="1053" name="Google Shape;1053;p38"/>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cxnSp>
        <p:nvCxnSpPr>
          <p:cNvPr id="1054" name="Google Shape;1054;p38"/>
          <p:cNvCxnSpPr/>
          <p:nvPr/>
        </p:nvCxnSpPr>
        <p:spPr>
          <a:xfrm>
            <a:off x="6350" y="786145"/>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55" name="Google Shape;1055;p38"/>
          <p:cNvSpPr/>
          <p:nvPr/>
        </p:nvSpPr>
        <p:spPr>
          <a:xfrm>
            <a:off x="2856621" y="227019"/>
            <a:ext cx="2414400" cy="461100"/>
          </a:xfrm>
          <a:prstGeom prst="roundRect">
            <a:avLst>
              <a:gd fmla="val 1666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マジセミビジター</a:t>
            </a:r>
            <a:endParaRPr b="0" i="0" sz="1800" u="none" cap="none" strike="noStrike">
              <a:solidFill>
                <a:schemeClr val="lt1"/>
              </a:solidFill>
              <a:latin typeface="BIZ UDPGothic"/>
              <a:ea typeface="BIZ UDPGothic"/>
              <a:cs typeface="BIZ UDPGothic"/>
              <a:sym typeface="BIZ UDPGothic"/>
            </a:endParaRPr>
          </a:p>
        </p:txBody>
      </p:sp>
      <p:sp>
        <p:nvSpPr>
          <p:cNvPr id="1056" name="Google Shape;1056;p38"/>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7" name="Google Shape;1057;p38"/>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graphicFrame>
        <p:nvGraphicFramePr>
          <p:cNvPr id="1058" name="Google Shape;1058;p38"/>
          <p:cNvGraphicFramePr/>
          <p:nvPr/>
        </p:nvGraphicFramePr>
        <p:xfrm>
          <a:off x="195083" y="4119209"/>
          <a:ext cx="3000000" cy="3000000"/>
        </p:xfrm>
        <a:graphic>
          <a:graphicData uri="http://schemas.openxmlformats.org/drawingml/2006/table">
            <a:tbl>
              <a:tblPr>
                <a:noFill/>
                <a:tableStyleId>{3467832D-9DE1-49CC-B827-7DFF1556ED4D}</a:tableStyleId>
              </a:tblPr>
              <a:tblGrid>
                <a:gridCol w="805375"/>
                <a:gridCol w="796075"/>
                <a:gridCol w="505425"/>
                <a:gridCol w="605675"/>
                <a:gridCol w="454300"/>
                <a:gridCol w="800425"/>
                <a:gridCol w="735525"/>
                <a:gridCol w="594900"/>
                <a:gridCol w="775175"/>
              </a:tblGrid>
              <a:tr h="423075">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メニュー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企画</a:t>
                      </a:r>
                      <a:endParaRPr sz="10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集客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LP設置</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司会</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他メディア</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取込</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URL送付</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lt1"/>
                          </a:solidFill>
                          <a:latin typeface="BIZ UDPGothic"/>
                          <a:ea typeface="BIZ UDPGothic"/>
                          <a:cs typeface="BIZ UDPGothic"/>
                          <a:sym typeface="BIZ UDPGothic"/>
                        </a:rPr>
                        <a:t>リマインド</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Zoom</a:t>
                      </a:r>
                      <a:endParaRPr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提供</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事後</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アンケート</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accent4"/>
                    </a:solidFill>
                  </a:tcPr>
                </a:tc>
              </a:tr>
              <a:tr h="260350">
                <a:tc rowSpan="4">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マジセミ</a:t>
                      </a:r>
                      <a:endParaRPr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lt1"/>
                          </a:solidFill>
                          <a:latin typeface="BIZ UDPGothic"/>
                          <a:ea typeface="BIZ UDPGothic"/>
                          <a:cs typeface="BIZ UDPGothic"/>
                          <a:sym typeface="BIZ UDPGothic"/>
                        </a:rPr>
                        <a:t>ビジター</a:t>
                      </a:r>
                      <a:endParaRPr sz="12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標準</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他メディア掲載NG</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企画・集客</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集客・運営</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r h="423075">
                <a:tc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集客のみ</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5725" marB="45725" marR="91450" marL="9145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E5ECFB"/>
                    </a:solidFill>
                  </a:tcPr>
                </a:tc>
              </a:tr>
            </a:tbl>
          </a:graphicData>
        </a:graphic>
      </p:graphicFrame>
      <p:sp>
        <p:nvSpPr>
          <p:cNvPr id="1059" name="Google Shape;1059;p38"/>
          <p:cNvSpPr/>
          <p:nvPr/>
        </p:nvSpPr>
        <p:spPr>
          <a:xfrm>
            <a:off x="2924769" y="3886527"/>
            <a:ext cx="3332400" cy="2310900"/>
          </a:xfrm>
          <a:prstGeom prst="rect">
            <a:avLst/>
          </a:prstGeom>
          <a:noFill/>
          <a:ln cap="flat" cmpd="sng" w="5715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rgbClr val="4F7CE6"/>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0" name="Google Shape;1060;p38"/>
          <p:cNvSpPr/>
          <p:nvPr/>
        </p:nvSpPr>
        <p:spPr>
          <a:xfrm>
            <a:off x="2924772" y="3886519"/>
            <a:ext cx="3332400" cy="230700"/>
          </a:xfrm>
          <a:prstGeom prst="rect">
            <a:avLst/>
          </a:prstGeom>
          <a:solidFill>
            <a:srgbClr val="4F7CE6"/>
          </a:solidFill>
          <a:ln cap="flat" cmpd="sng" w="38100">
            <a:solidFill>
              <a:srgbClr val="4F7C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050" u="none" cap="none" strike="noStrike">
                <a:solidFill>
                  <a:schemeClr val="lt1"/>
                </a:solidFill>
                <a:latin typeface="BIZ UDPGothic"/>
                <a:ea typeface="BIZ UDPGothic"/>
                <a:cs typeface="BIZ UDPGothic"/>
                <a:sym typeface="BIZ UDPGothic"/>
              </a:rPr>
              <a:t>運営</a:t>
            </a:r>
            <a:endParaRPr b="0" i="0" sz="1400" u="none" cap="none" strike="noStrike">
              <a:solidFill>
                <a:srgbClr val="000000"/>
              </a:solidFill>
              <a:latin typeface="BIZ UDPGothic"/>
              <a:ea typeface="BIZ UDPGothic"/>
              <a:cs typeface="BIZ UDPGothic"/>
              <a:sym typeface="BIZ UDPGothic"/>
            </a:endParaRPr>
          </a:p>
        </p:txBody>
      </p:sp>
      <p:sp>
        <p:nvSpPr>
          <p:cNvPr id="1061" name="Google Shape;1061;p38"/>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62" name="Google Shape;1062;p38"/>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9"/>
          <p:cNvSpPr/>
          <p:nvPr/>
        </p:nvSpPr>
        <p:spPr>
          <a:xfrm rot="-5400000">
            <a:off x="604028" y="606147"/>
            <a:ext cx="36240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sp>
        <p:nvSpPr>
          <p:cNvPr id="1068" name="Google Shape;1068;p39"/>
          <p:cNvSpPr/>
          <p:nvPr/>
        </p:nvSpPr>
        <p:spPr>
          <a:xfrm>
            <a:off x="221197" y="969955"/>
            <a:ext cx="11729100" cy="3635400"/>
          </a:xfrm>
          <a:prstGeom prst="roundRect">
            <a:avLst>
              <a:gd fmla="val 3256"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9" name="Google Shape;1069;p39"/>
          <p:cNvSpPr txBox="1"/>
          <p:nvPr/>
        </p:nvSpPr>
        <p:spPr>
          <a:xfrm>
            <a:off x="4717500" y="3048032"/>
            <a:ext cx="7132800" cy="15822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※定員に達した場合、申込受付をストップいたします。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※契約は自動的に1か月更新され、その後も同様になります。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※退会の際は、退会月の前月の月末までにメールにてご連絡ください。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p:txBody>
      </p:sp>
      <p:sp>
        <p:nvSpPr>
          <p:cNvPr id="1070" name="Google Shape;1070;p39"/>
          <p:cNvSpPr txBox="1"/>
          <p:nvPr/>
        </p:nvSpPr>
        <p:spPr>
          <a:xfrm>
            <a:off x="4714725" y="971137"/>
            <a:ext cx="7132800" cy="32592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マジセミ倶楽部は、繰り返しウェビナーを開催する中でPDCAを回し、より良いウェビナーを創っていく会員制のサービスです。入会には審査があります。</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マジセミ倶楽部の場合は、企画＋集客＋司会＋運営のワンストップサービスでのご提供となります。集客のみ、などのご支援はできません。</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またセミナーの内容（企画）について「製品紹介」ではなく「課題解決型セミナー」とさせていただきます。製品紹介はプレゼンの後半で行っていただきます。セミナーの内容はマジセミの企画メンバーと相談の上決定させていただきます。貴社の希望するテーマで開催できないことがあります。貴社にてテーマを決定したい場合は、ビジターをご利用ください。</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600"/>
              </a:spcBef>
              <a:spcAft>
                <a:spcPts val="600"/>
              </a:spcAft>
              <a:buClr>
                <a:schemeClr val="accent4"/>
              </a:buClr>
              <a:buSzPts val="1200"/>
              <a:buFont typeface="BIZ UDPGothic"/>
              <a:buChar char="•"/>
            </a:pPr>
            <a:r>
              <a:rPr b="0" i="0" lang="ja-JP" sz="1100" u="none" cap="none" strike="noStrike">
                <a:solidFill>
                  <a:schemeClr val="accent4"/>
                </a:solidFill>
                <a:latin typeface="BIZ UDPGothic"/>
                <a:ea typeface="BIZ UDPGothic"/>
                <a:cs typeface="BIZ UDPGothic"/>
                <a:sym typeface="BIZ UDPGothic"/>
              </a:rPr>
              <a:t>なお、前述のマジセミ倶楽部の主旨を鑑み、契約開始から１年以内の解約の場合、ペナルティを設定させていただいております。ご了承ください。（ビジターの料金との差額をご請求いたします）</a:t>
            </a:r>
            <a:endParaRPr b="0" i="0" sz="1300" u="none" cap="none" strike="noStrike">
              <a:solidFill>
                <a:srgbClr val="000000"/>
              </a:solidFill>
              <a:latin typeface="Arial"/>
              <a:ea typeface="Arial"/>
              <a:cs typeface="Arial"/>
              <a:sym typeface="Arial"/>
            </a:endParaRPr>
          </a:p>
        </p:txBody>
      </p:sp>
      <p:sp>
        <p:nvSpPr>
          <p:cNvPr id="1071" name="Google Shape;1071;p39"/>
          <p:cNvSpPr txBox="1"/>
          <p:nvPr/>
        </p:nvSpPr>
        <p:spPr>
          <a:xfrm>
            <a:off x="341827" y="996147"/>
            <a:ext cx="4130400" cy="34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月会費　12万円</a:t>
            </a:r>
            <a:r>
              <a:rPr b="1" i="0" lang="ja-JP" sz="800" u="none" cap="none" strike="noStrike">
                <a:solidFill>
                  <a:schemeClr val="accent4"/>
                </a:solidFill>
                <a:latin typeface="BIZ UDPGothic"/>
                <a:ea typeface="BIZ UDPGothic"/>
                <a:cs typeface="BIZ UDPGothic"/>
                <a:sym typeface="BIZ UDPGothic"/>
              </a:rPr>
              <a:t>（税別）</a:t>
            </a:r>
            <a:r>
              <a:rPr b="1" i="0" lang="ja-JP" sz="1000" u="none" cap="none" strike="noStrike">
                <a:solidFill>
                  <a:schemeClr val="accent4"/>
                </a:solidFill>
                <a:latin typeface="BIZ UDPGothic"/>
                <a:ea typeface="BIZ UDPGothic"/>
                <a:cs typeface="BIZ UDPGothic"/>
                <a:sym typeface="BIZ UDPGothic"/>
              </a:rPr>
              <a:t>※ライトプラン時　10名分集客枠を含む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　追加集客枠 @1万円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120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１ヶ月毎の自動更新</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１ヶ月ごとに10名の集客枠を追加</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ウェビナーの最低定員は30名</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初月に30名ウェビナー開催の場合は、20名分の追加集客枠を購入（@1万円）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集客人数が定員未達だった場合、未達分の集客枠は翌月以降に持ち越し</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@1万円で追加集客枠の購入が可能</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100" u="none" cap="none" strike="noStrike">
              <a:solidFill>
                <a:srgbClr val="FF0000"/>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100" u="none" cap="none" strike="noStrike">
              <a:solidFill>
                <a:schemeClr val="accent4"/>
              </a:solidFill>
              <a:latin typeface="BIZ UDPGothic"/>
              <a:ea typeface="BIZ UDPGothic"/>
              <a:cs typeface="BIZ UDPGothic"/>
              <a:sym typeface="BIZ UDPGothic"/>
            </a:endParaRPr>
          </a:p>
        </p:txBody>
      </p:sp>
      <p:graphicFrame>
        <p:nvGraphicFramePr>
          <p:cNvPr id="1072" name="Google Shape;1072;p39"/>
          <p:cNvGraphicFramePr/>
          <p:nvPr/>
        </p:nvGraphicFramePr>
        <p:xfrm>
          <a:off x="4503110" y="4742350"/>
          <a:ext cx="3000000" cy="3000000"/>
        </p:xfrm>
        <a:graphic>
          <a:graphicData uri="http://schemas.openxmlformats.org/drawingml/2006/table">
            <a:tbl>
              <a:tblPr bandRow="1" firstRow="1">
                <a:noFill/>
                <a:tableStyleId>{432B047E-2240-43DF-AB91-C3AC2A0F5CC9}</a:tableStyleId>
              </a:tblPr>
              <a:tblGrid>
                <a:gridCol w="1911900"/>
                <a:gridCol w="2402875"/>
                <a:gridCol w="1887875"/>
                <a:gridCol w="1244650"/>
              </a:tblGrid>
              <a:tr h="342425">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商品名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50" u="none" cap="none" strike="noStrike">
                          <a:latin typeface="BIZ UDPGothic"/>
                          <a:ea typeface="BIZ UDPGothic"/>
                          <a:cs typeface="BIZ UDPGothic"/>
                          <a:sym typeface="BIZ UDPGothic"/>
                        </a:rPr>
                        <a:t>区分</a:t>
                      </a:r>
                      <a:endParaRPr sz="12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latin typeface="BIZ UDPGothic"/>
                          <a:ea typeface="BIZ UDPGothic"/>
                          <a:cs typeface="BIZ UDPGothic"/>
                          <a:sym typeface="BIZ UDPGothic"/>
                        </a:rPr>
                        <a:t>金額（￥）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F0066"/>
                    </a:solidFill>
                  </a:tcPr>
                </a:tc>
              </a:tr>
              <a:tr h="391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マジセミ倶楽部ライト（30名）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月会費</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120,000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ライトプラン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30名集客を、</a:t>
                      </a:r>
                      <a:endParaRPr sz="1400" u="none" cap="none" strike="noStrike"/>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月会費で10名、追加集客で20名集客した場合</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rowSpan="3" h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追加集客枠</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200,000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242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3２,000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9775">
                <a:tc gridSpan="2" vMerge="1"/>
                <a:tc hMerge="1" vMerge="1"/>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352,000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cxnSp>
        <p:nvCxnSpPr>
          <p:cNvPr id="1073" name="Google Shape;1073;p39"/>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074" name="Google Shape;1074;p39"/>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75" name="Google Shape;1075;p39"/>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76" name="Google Shape;1076;p39"/>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077" name="Google Shape;1077;p39"/>
          <p:cNvSpPr/>
          <p:nvPr/>
        </p:nvSpPr>
        <p:spPr>
          <a:xfrm>
            <a:off x="5474771"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078" name="Google Shape;1078;p39"/>
          <p:cNvSpPr/>
          <p:nvPr/>
        </p:nvSpPr>
        <p:spPr>
          <a:xfrm>
            <a:off x="7178787"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079" name="Google Shape;1079;p39"/>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080" name="Google Shape;1080;p39"/>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081" name="Google Shape;1081;p39"/>
          <p:cNvSpPr/>
          <p:nvPr/>
        </p:nvSpPr>
        <p:spPr>
          <a:xfrm>
            <a:off x="228725" y="4714125"/>
            <a:ext cx="3920400" cy="17883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700" u="none" cap="none" strike="noStrike">
                <a:solidFill>
                  <a:schemeClr val="lt1"/>
                </a:solidFill>
                <a:latin typeface="BIZ UDPGothic"/>
                <a:ea typeface="BIZ UDPGothic"/>
                <a:cs typeface="BIZ UDPGothic"/>
                <a:sym typeface="BIZ UDPGothic"/>
              </a:rPr>
              <a:t>「セミナー後の商談化に課題がある」「自社WebサイトのコンテンツやSEOを強化したい」方は、後述のお得なセットプランをご利用ください。</a:t>
            </a:r>
            <a:endParaRPr b="0" i="0" sz="1700" u="none" cap="none" strike="noStrike">
              <a:solidFill>
                <a:schemeClr val="lt1"/>
              </a:solidFill>
              <a:latin typeface="BIZ UDPGothic"/>
              <a:ea typeface="BIZ UDPGothic"/>
              <a:cs typeface="BIZ UDPGothic"/>
              <a:sym typeface="BIZ UDPGothic"/>
            </a:endParaRPr>
          </a:p>
        </p:txBody>
      </p:sp>
      <p:sp>
        <p:nvSpPr>
          <p:cNvPr id="1082" name="Google Shape;1082;p39"/>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083" name="Google Shape;1083;p39"/>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xml><?xml version="1.0" encoding="utf-8"?>
<ns0:sld xmlns:ns0="http://schemas.openxmlformats.org/presentationml/2006/main" xmlns:ns1="http://schemas.openxmlformats.org/drawingml/2006/main">
  <ns0:cSld>
    <ns0:spTree>
      <ns0:nvGrpSpPr>
        <ns0:cNvPr id="132" name="Shape 132"/>
        <ns0:cNvGrpSpPr/>
        <ns0:nvPr/>
      </ns0:nvGrpSpPr>
      <ns0:grpSpPr>
        <ns1:xfrm>
          <ns1:off x="0" y="0"/>
          <ns1:ext cx="0" cy="0"/>
          <ns1:chOff x="0" y="0"/>
          <ns1:chExt cx="0" cy="0"/>
        </ns1:xfrm>
      </ns0:grpSpPr>
      <ns0:cxnSp>
        <ns0:nvCxnSpPr>
          <ns0:cNvPr id="133" name="Google Shape;133;p4"/>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34" name="Google Shape;134;p4"/>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35" name="Google Shape;135;p4"/>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36" name="Google Shape;136;p4"/>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37" name="Google Shape;137;p4"/>
          <ns0:cNvSpPr txBox="1"/>
          <ns0:nvPr/>
        </ns0:nvSpPr>
        <ns0:spPr>
          <ns1:xfrm>
            <ns1:off x="525996" y="874427"/>
            <ns1:ext cx="11284500" cy="2569894"/>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About the target product to be introduced in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・Which product or service?</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・Intended target (who you want to invite to the seminar)?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・Industry, company size, department, position,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※Majisemi's areas of expertise are 'information systems, DX departments, security departments across all industries, and production/manufacturing departments in factories'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・Competing products?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・Strengths and differentiation points against competing products?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38" name="Google Shape;138;p4"/>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39" name="Google Shape;139;p4"/>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0"/>
          <p:cNvSpPr/>
          <p:nvPr/>
        </p:nvSpPr>
        <p:spPr>
          <a:xfrm>
            <a:off x="9936816" y="139130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89" name="Google Shape;1089;p40"/>
          <p:cNvSpPr/>
          <p:nvPr/>
        </p:nvSpPr>
        <p:spPr>
          <a:xfrm>
            <a:off x="1804159"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0" name="Google Shape;1090;p40"/>
          <p:cNvSpPr txBox="1"/>
          <p:nvPr/>
        </p:nvSpPr>
        <p:spPr>
          <a:xfrm>
            <a:off x="1800179" y="138966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1" name="Google Shape;1091;p40"/>
          <p:cNvSpPr/>
          <p:nvPr/>
        </p:nvSpPr>
        <p:spPr>
          <a:xfrm>
            <a:off x="4496634" y="1385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2" name="Google Shape;1092;p40"/>
          <p:cNvSpPr/>
          <p:nvPr/>
        </p:nvSpPr>
        <p:spPr>
          <a:xfrm>
            <a:off x="5405415" y="1389480"/>
            <a:ext cx="777000" cy="900000"/>
          </a:xfrm>
          <a:prstGeom prst="rect">
            <a:avLst/>
          </a:prstGeom>
          <a:gradFill>
            <a:gsLst>
              <a:gs pos="0">
                <a:srgbClr val="F7CA31"/>
              </a:gs>
              <a:gs pos="1000">
                <a:srgbClr val="F7CA31"/>
              </a:gs>
              <a:gs pos="32000">
                <a:srgbClr val="FF9900"/>
              </a:gs>
              <a:gs pos="100000">
                <a:srgbClr val="F4D93F"/>
              </a:gs>
            </a:gsLst>
            <a:lin ang="16200038"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093" name="Google Shape;1093;p40"/>
          <p:cNvSpPr txBox="1"/>
          <p:nvPr/>
        </p:nvSpPr>
        <p:spPr>
          <a:xfrm>
            <a:off x="5439647" y="1377434"/>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094" name="Google Shape;1094;p40"/>
          <p:cNvSpPr txBox="1"/>
          <p:nvPr/>
        </p:nvSpPr>
        <p:spPr>
          <a:xfrm>
            <a:off x="4496676" y="1381497"/>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graphicFrame>
        <p:nvGraphicFramePr>
          <p:cNvPr id="1095" name="Google Shape;1095;p40"/>
          <p:cNvGraphicFramePr/>
          <p:nvPr/>
        </p:nvGraphicFramePr>
        <p:xfrm>
          <a:off x="480825" y="1824195"/>
          <a:ext cx="3000000" cy="3000000"/>
        </p:xfrm>
        <a:graphic>
          <a:graphicData uri="http://schemas.openxmlformats.org/drawingml/2006/table">
            <a:tbl>
              <a:tblPr>
                <a:noFill/>
                <a:tableStyleId>{3467832D-9DE1-49CC-B827-7DFF1556ED4D}</a:tableStyleId>
              </a:tblPr>
              <a:tblGrid>
                <a:gridCol w="1244050"/>
                <a:gridCol w="946400"/>
                <a:gridCol w="877375"/>
                <a:gridCol w="897100"/>
                <a:gridCol w="946400"/>
                <a:gridCol w="867525"/>
                <a:gridCol w="926675"/>
                <a:gridCol w="857675"/>
                <a:gridCol w="887250"/>
                <a:gridCol w="939450"/>
                <a:gridCol w="939450"/>
                <a:gridCol w="939450"/>
              </a:tblGrid>
              <a:tr h="338875">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2月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3月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4月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5月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6月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7月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8月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9月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10月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11月</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accent4"/>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集客枠追加</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月初　</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月会費請求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目標定員</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セミナー開催</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集客実績</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48名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50名</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620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集客枠消費</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月末</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集客枠残</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40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F3F6FD"/>
                    </a:solidFill>
                  </a:tcPr>
                </a:tc>
              </a:tr>
              <a:tr h="177800">
                <a:tc>
                  <a:txBody>
                    <a:bodyPr/>
                    <a:lstStyle/>
                    <a:p>
                      <a:pPr indent="0" lvl="0" marL="179999" marR="0" rtl="0" algn="l">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800"/>
                        <a:buFont typeface="Arial"/>
                        <a:buNone/>
                      </a:pPr>
                      <a:r>
                        <a:t/>
                      </a:r>
                      <a:endParaRPr sz="8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05575">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423600">
                <a:tc>
                  <a:txBody>
                    <a:bodyPr/>
                    <a:lstStyle/>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追加集客枠</a:t>
                      </a:r>
                      <a:endParaRPr sz="1200" u="none" cap="none" strike="noStrike">
                        <a:solidFill>
                          <a:schemeClr val="accent4"/>
                        </a:solidFill>
                        <a:latin typeface="BIZ UDPGothic"/>
                        <a:ea typeface="BIZ UDPGothic"/>
                        <a:cs typeface="BIZ UDPGothic"/>
                        <a:sym typeface="BIZ UDPGothic"/>
                      </a:endParaRPr>
                    </a:p>
                    <a:p>
                      <a:pPr indent="0" lvl="0" marL="179999"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請求</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20万円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33万円</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200"/>
                        <a:buFont typeface="Arial"/>
                        <a:buNone/>
                      </a:pPr>
                      <a:r>
                        <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096" name="Google Shape;1096;p40"/>
          <p:cNvSpPr/>
          <p:nvPr/>
        </p:nvSpPr>
        <p:spPr>
          <a:xfrm>
            <a:off x="1719350" y="180770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40"/>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98" name="Google Shape;1098;p40"/>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099" name="Google Shape;1099;p40"/>
          <p:cNvSpPr/>
          <p:nvPr/>
        </p:nvSpPr>
        <p:spPr>
          <a:xfrm>
            <a:off x="5473920" y="227019"/>
            <a:ext cx="19299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ご請求パターン</a:t>
            </a:r>
            <a:endParaRPr b="0" i="0" sz="1800" u="none" cap="none" strike="noStrike">
              <a:solidFill>
                <a:schemeClr val="accent4"/>
              </a:solidFill>
              <a:latin typeface="BIZ UDPGothic"/>
              <a:ea typeface="BIZ UDPGothic"/>
              <a:cs typeface="BIZ UDPGothic"/>
              <a:sym typeface="BIZ UDPGothic"/>
            </a:endParaRPr>
          </a:p>
        </p:txBody>
      </p:sp>
      <p:sp>
        <p:nvSpPr>
          <p:cNvPr id="1100" name="Google Shape;1100;p40"/>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01" name="Google Shape;1101;p40"/>
          <p:cNvSpPr/>
          <p:nvPr/>
        </p:nvSpPr>
        <p:spPr>
          <a:xfrm>
            <a:off x="2856620" y="227019"/>
            <a:ext cx="2523300" cy="461100"/>
          </a:xfrm>
          <a:prstGeom prst="roundRect">
            <a:avLst>
              <a:gd fmla="val 16667"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ライト</a:t>
            </a:r>
            <a:endParaRPr b="0" i="0" sz="1800" u="none" cap="none" strike="noStrike">
              <a:solidFill>
                <a:schemeClr val="lt1"/>
              </a:solidFill>
              <a:latin typeface="BIZ UDPGothic"/>
              <a:ea typeface="BIZ UDPGothic"/>
              <a:cs typeface="BIZ UDPGothic"/>
              <a:sym typeface="BIZ UDPGothic"/>
            </a:endParaRPr>
          </a:p>
        </p:txBody>
      </p:sp>
      <p:sp>
        <p:nvSpPr>
          <p:cNvPr id="1102" name="Google Shape;1102;p40"/>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
        <p:nvSpPr>
          <p:cNvPr id="1103" name="Google Shape;1103;p40"/>
          <p:cNvSpPr/>
          <p:nvPr/>
        </p:nvSpPr>
        <p:spPr>
          <a:xfrm>
            <a:off x="4426475" y="1805350"/>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04" name="Google Shape;1104;p40"/>
          <p:cNvGrpSpPr/>
          <p:nvPr/>
        </p:nvGrpSpPr>
        <p:grpSpPr>
          <a:xfrm>
            <a:off x="634256" y="1368535"/>
            <a:ext cx="1509300" cy="959400"/>
            <a:chOff x="2268840" y="1368535"/>
            <a:chExt cx="1509300" cy="959400"/>
          </a:xfrm>
        </p:grpSpPr>
        <p:sp>
          <p:nvSpPr>
            <p:cNvPr id="1105" name="Google Shape;1105;p40"/>
            <p:cNvSpPr/>
            <p:nvPr/>
          </p:nvSpPr>
          <p:spPr>
            <a:xfrm>
              <a:off x="2268840" y="1368535"/>
              <a:ext cx="938400" cy="4818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毎月集客枠を10名追加</a:t>
              </a:r>
              <a:endParaRPr b="0" i="0" sz="1400" u="none" cap="none" strike="noStrike">
                <a:solidFill>
                  <a:srgbClr val="000000"/>
                </a:solidFill>
                <a:latin typeface="BIZ UDPGothic"/>
                <a:ea typeface="BIZ UDPGothic"/>
                <a:cs typeface="BIZ UDPGothic"/>
                <a:sym typeface="BIZ UDPGothic"/>
              </a:endParaRPr>
            </a:p>
          </p:txBody>
        </p:sp>
        <p:cxnSp>
          <p:nvCxnSpPr>
            <p:cNvPr id="1106" name="Google Shape;1106;p40"/>
            <p:cNvCxnSpPr>
              <a:stCxn id="1105" idx="3"/>
            </p:cNvCxnSpPr>
            <p:nvPr/>
          </p:nvCxnSpPr>
          <p:spPr>
            <a:xfrm>
              <a:off x="3207240" y="1609435"/>
              <a:ext cx="570900" cy="718500"/>
            </a:xfrm>
            <a:prstGeom prst="straightConnector1">
              <a:avLst/>
            </a:prstGeom>
            <a:noFill/>
            <a:ln cap="flat" cmpd="sng" w="25400">
              <a:solidFill>
                <a:srgbClr val="FF0066"/>
              </a:solidFill>
              <a:prstDash val="solid"/>
              <a:round/>
              <a:headEnd len="sm" w="sm" type="none"/>
              <a:tailEnd len="med" w="med" type="oval"/>
            </a:ln>
          </p:spPr>
        </p:cxnSp>
      </p:grpSp>
      <p:grpSp>
        <p:nvGrpSpPr>
          <p:cNvPr id="1107" name="Google Shape;1107;p40"/>
          <p:cNvGrpSpPr/>
          <p:nvPr/>
        </p:nvGrpSpPr>
        <p:grpSpPr>
          <a:xfrm>
            <a:off x="2265300" y="3856175"/>
            <a:ext cx="1912800" cy="916350"/>
            <a:chOff x="3871553" y="1403026"/>
            <a:chExt cx="1912800" cy="916350"/>
          </a:xfrm>
        </p:grpSpPr>
        <p:sp>
          <p:nvSpPr>
            <p:cNvPr id="1108" name="Google Shape;1108;p40"/>
            <p:cNvSpPr/>
            <p:nvPr/>
          </p:nvSpPr>
          <p:spPr>
            <a:xfrm>
              <a:off x="4513553" y="1799476"/>
              <a:ext cx="1270800" cy="5199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初月から30名のセミナーでもOK</a:t>
              </a:r>
              <a:endParaRPr b="0" i="0" sz="1100" u="none" cap="none" strike="noStrike">
                <a:solidFill>
                  <a:srgbClr val="FF0066"/>
                </a:solidFill>
                <a:latin typeface="BIZ UDPGothic"/>
                <a:ea typeface="BIZ UDPGothic"/>
                <a:cs typeface="BIZ UDPGothic"/>
                <a:sym typeface="BIZ UDPGothic"/>
              </a:endParaRPr>
            </a:p>
          </p:txBody>
        </p:sp>
        <p:cxnSp>
          <p:nvCxnSpPr>
            <p:cNvPr id="1109" name="Google Shape;1109;p40"/>
            <p:cNvCxnSpPr>
              <a:stCxn id="1108" idx="1"/>
            </p:cNvCxnSpPr>
            <p:nvPr/>
          </p:nvCxnSpPr>
          <p:spPr>
            <a:xfrm rot="10800000">
              <a:off x="3871553" y="1403026"/>
              <a:ext cx="642000" cy="656400"/>
            </a:xfrm>
            <a:prstGeom prst="straightConnector1">
              <a:avLst/>
            </a:prstGeom>
            <a:noFill/>
            <a:ln cap="flat" cmpd="sng" w="25400">
              <a:solidFill>
                <a:srgbClr val="FF0066"/>
              </a:solidFill>
              <a:prstDash val="solid"/>
              <a:round/>
              <a:headEnd len="sm" w="sm" type="none"/>
              <a:tailEnd len="med" w="med" type="oval"/>
            </a:ln>
          </p:spPr>
        </p:cxnSp>
      </p:grpSp>
      <p:grpSp>
        <p:nvGrpSpPr>
          <p:cNvPr id="1110" name="Google Shape;1110;p40"/>
          <p:cNvGrpSpPr/>
          <p:nvPr/>
        </p:nvGrpSpPr>
        <p:grpSpPr>
          <a:xfrm>
            <a:off x="3053840" y="3376334"/>
            <a:ext cx="1843800" cy="708300"/>
            <a:chOff x="2115114" y="1368535"/>
            <a:chExt cx="1843800" cy="708300"/>
          </a:xfrm>
        </p:grpSpPr>
        <p:sp>
          <p:nvSpPr>
            <p:cNvPr id="1111" name="Google Shape;1111;p40"/>
            <p:cNvSpPr/>
            <p:nvPr/>
          </p:nvSpPr>
          <p:spPr>
            <a:xfrm>
              <a:off x="2115114" y="1368535"/>
              <a:ext cx="10920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a:t>
              </a:r>
              <a:endParaRPr b="0" i="0" sz="1400" u="none" cap="none" strike="noStrike">
                <a:solidFill>
                  <a:srgbClr val="000000"/>
                </a:solidFill>
                <a:latin typeface="BIZ UDPGothic"/>
                <a:ea typeface="BIZ UDPGothic"/>
                <a:cs typeface="BIZ UDPGothic"/>
                <a:sym typeface="BIZ UDPGothic"/>
              </a:endParaRPr>
            </a:p>
          </p:txBody>
        </p:sp>
        <p:cxnSp>
          <p:nvCxnSpPr>
            <p:cNvPr id="1112" name="Google Shape;1112;p40"/>
            <p:cNvCxnSpPr>
              <a:stCxn id="1111" idx="3"/>
            </p:cNvCxnSpPr>
            <p:nvPr/>
          </p:nvCxnSpPr>
          <p:spPr>
            <a:xfrm flipH="1" rot="10800000">
              <a:off x="3207114" y="1701385"/>
              <a:ext cx="751800" cy="21300"/>
            </a:xfrm>
            <a:prstGeom prst="straightConnector1">
              <a:avLst/>
            </a:prstGeom>
            <a:noFill/>
            <a:ln cap="flat" cmpd="sng" w="25400">
              <a:solidFill>
                <a:srgbClr val="FF0066"/>
              </a:solidFill>
              <a:prstDash val="solid"/>
              <a:round/>
              <a:headEnd len="sm" w="sm" type="none"/>
              <a:tailEnd len="med" w="med" type="oval"/>
            </a:ln>
          </p:spPr>
        </p:cxnSp>
      </p:grpSp>
      <p:sp>
        <p:nvSpPr>
          <p:cNvPr id="1113" name="Google Shape;1113;p40"/>
          <p:cNvSpPr/>
          <p:nvPr/>
        </p:nvSpPr>
        <p:spPr>
          <a:xfrm>
            <a:off x="5864149" y="244641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14" name="Google Shape;1114;p40"/>
          <p:cNvGrpSpPr/>
          <p:nvPr/>
        </p:nvGrpSpPr>
        <p:grpSpPr>
          <a:xfrm>
            <a:off x="3449632" y="5131625"/>
            <a:ext cx="1637645" cy="1354350"/>
            <a:chOff x="2010859" y="955535"/>
            <a:chExt cx="1600200" cy="1354350"/>
          </a:xfrm>
        </p:grpSpPr>
        <p:sp>
          <p:nvSpPr>
            <p:cNvPr id="1115" name="Google Shape;1115;p40"/>
            <p:cNvSpPr/>
            <p:nvPr/>
          </p:nvSpPr>
          <p:spPr>
            <a:xfrm>
              <a:off x="2010859" y="1601585"/>
              <a:ext cx="11964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未達だった分は翌月に繰越</a:t>
              </a:r>
              <a:endParaRPr b="0" i="0" sz="1400" u="none" cap="none" strike="noStrike">
                <a:solidFill>
                  <a:srgbClr val="000000"/>
                </a:solidFill>
                <a:latin typeface="BIZ UDPGothic"/>
                <a:ea typeface="BIZ UDPGothic"/>
                <a:cs typeface="BIZ UDPGothic"/>
                <a:sym typeface="BIZ UDPGothic"/>
              </a:endParaRPr>
            </a:p>
          </p:txBody>
        </p:sp>
        <p:cxnSp>
          <p:nvCxnSpPr>
            <p:cNvPr id="1116" name="Google Shape;1116;p40"/>
            <p:cNvCxnSpPr>
              <a:stCxn id="1115" idx="3"/>
            </p:cNvCxnSpPr>
            <p:nvPr/>
          </p:nvCxnSpPr>
          <p:spPr>
            <a:xfrm flipH="1" rot="10800000">
              <a:off x="3207259" y="955535"/>
              <a:ext cx="403800" cy="1000200"/>
            </a:xfrm>
            <a:prstGeom prst="straightConnector1">
              <a:avLst/>
            </a:prstGeom>
            <a:noFill/>
            <a:ln cap="flat" cmpd="sng" w="25400">
              <a:solidFill>
                <a:srgbClr val="FF0066"/>
              </a:solidFill>
              <a:prstDash val="solid"/>
              <a:round/>
              <a:headEnd len="sm" w="sm" type="none"/>
              <a:tailEnd len="med" w="med" type="oval"/>
            </a:ln>
          </p:spPr>
        </p:cxnSp>
      </p:grpSp>
      <p:sp>
        <p:nvSpPr>
          <p:cNvPr id="1117" name="Google Shape;1117;p40"/>
          <p:cNvSpPr/>
          <p:nvPr/>
        </p:nvSpPr>
        <p:spPr>
          <a:xfrm>
            <a:off x="5854316" y="5626254"/>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8" name="Google Shape;1118;p40"/>
          <p:cNvSpPr/>
          <p:nvPr/>
        </p:nvSpPr>
        <p:spPr>
          <a:xfrm>
            <a:off x="6386263" y="1341417"/>
            <a:ext cx="3456300" cy="4356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セミナーはいつ開催しても（しなくても）OK</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（目標定員は30名以上、再放送は10名以上）</a:t>
            </a:r>
            <a:endParaRPr b="0" i="0" sz="1400" u="none" cap="none" strike="noStrike">
              <a:solidFill>
                <a:srgbClr val="000000"/>
              </a:solidFill>
              <a:latin typeface="BIZ UDPGothic"/>
              <a:ea typeface="BIZ UDPGothic"/>
              <a:cs typeface="BIZ UDPGothic"/>
              <a:sym typeface="BIZ UDPGothic"/>
            </a:endParaRPr>
          </a:p>
        </p:txBody>
      </p:sp>
      <p:sp>
        <p:nvSpPr>
          <p:cNvPr id="1119" name="Google Shape;1119;p40"/>
          <p:cNvSpPr/>
          <p:nvPr/>
        </p:nvSpPr>
        <p:spPr>
          <a:xfrm>
            <a:off x="5340800" y="1805975"/>
            <a:ext cx="938400" cy="45753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40"/>
          <p:cNvSpPr/>
          <p:nvPr/>
        </p:nvSpPr>
        <p:spPr>
          <a:xfrm>
            <a:off x="5075850" y="4916850"/>
            <a:ext cx="362700" cy="365100"/>
          </a:xfrm>
          <a:prstGeom prst="ellipse">
            <a:avLst/>
          </a:prstGeom>
          <a:no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1" name="Google Shape;1121;p40"/>
          <p:cNvGrpSpPr/>
          <p:nvPr/>
        </p:nvGrpSpPr>
        <p:grpSpPr>
          <a:xfrm>
            <a:off x="6079178" y="3780060"/>
            <a:ext cx="2168400" cy="639000"/>
            <a:chOff x="1449413" y="1368535"/>
            <a:chExt cx="2168400" cy="639000"/>
          </a:xfrm>
        </p:grpSpPr>
        <p:sp>
          <p:nvSpPr>
            <p:cNvPr id="1122" name="Google Shape;1122;p40"/>
            <p:cNvSpPr/>
            <p:nvPr/>
          </p:nvSpPr>
          <p:spPr>
            <a:xfrm>
              <a:off x="2115113" y="1368535"/>
              <a:ext cx="1502700" cy="6390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50名、100名などの開催もOK</a:t>
              </a:r>
              <a:endParaRPr b="0" i="0" sz="1400" u="none" cap="none" strike="noStrike">
                <a:solidFill>
                  <a:srgbClr val="000000"/>
                </a:solidFill>
                <a:latin typeface="BIZ UDPGothic"/>
                <a:ea typeface="BIZ UDPGothic"/>
                <a:cs typeface="BIZ UDPGothic"/>
                <a:sym typeface="BIZ UDPGothic"/>
              </a:endParaRPr>
            </a:p>
          </p:txBody>
        </p:sp>
        <p:cxnSp>
          <p:nvCxnSpPr>
            <p:cNvPr id="1123" name="Google Shape;1123;p40"/>
            <p:cNvCxnSpPr>
              <a:stCxn id="1122" idx="1"/>
            </p:cNvCxnSpPr>
            <p:nvPr/>
          </p:nvCxnSpPr>
          <p:spPr>
            <a:xfrm rot="10800000">
              <a:off x="1449413" y="1440235"/>
              <a:ext cx="665700" cy="247800"/>
            </a:xfrm>
            <a:prstGeom prst="straightConnector1">
              <a:avLst/>
            </a:prstGeom>
            <a:noFill/>
            <a:ln cap="flat" cmpd="sng" w="25400">
              <a:solidFill>
                <a:srgbClr val="FF0066"/>
              </a:solidFill>
              <a:prstDash val="solid"/>
              <a:round/>
              <a:headEnd len="sm" w="sm" type="none"/>
              <a:tailEnd len="med" w="med" type="oval"/>
            </a:ln>
          </p:spPr>
        </p:cxnSp>
      </p:grpSp>
      <p:cxnSp>
        <p:nvCxnSpPr>
          <p:cNvPr id="1124" name="Google Shape;1124;p40"/>
          <p:cNvCxnSpPr>
            <a:stCxn id="1120" idx="6"/>
            <a:endCxn id="1113" idx="2"/>
          </p:cNvCxnSpPr>
          <p:nvPr/>
        </p:nvCxnSpPr>
        <p:spPr>
          <a:xfrm flipH="1" rot="10800000">
            <a:off x="5438550" y="2628900"/>
            <a:ext cx="425700" cy="2470500"/>
          </a:xfrm>
          <a:prstGeom prst="curvedConnector3">
            <a:avLst>
              <a:gd fmla="val 49988" name="adj1"/>
            </a:avLst>
          </a:prstGeom>
          <a:noFill/>
          <a:ln cap="flat" cmpd="sng" w="25400">
            <a:solidFill>
              <a:srgbClr val="FF0066"/>
            </a:solidFill>
            <a:prstDash val="solid"/>
            <a:round/>
            <a:headEnd len="sm" w="sm" type="none"/>
            <a:tailEnd len="lg" w="lg" type="stealth"/>
          </a:ln>
        </p:spPr>
      </p:cxnSp>
      <p:grpSp>
        <p:nvGrpSpPr>
          <p:cNvPr id="1125" name="Google Shape;1125;p40"/>
          <p:cNvGrpSpPr/>
          <p:nvPr/>
        </p:nvGrpSpPr>
        <p:grpSpPr>
          <a:xfrm>
            <a:off x="6182215" y="5762317"/>
            <a:ext cx="2637900" cy="580027"/>
            <a:chOff x="1695559" y="1368535"/>
            <a:chExt cx="2637900" cy="708300"/>
          </a:xfrm>
        </p:grpSpPr>
        <p:sp>
          <p:nvSpPr>
            <p:cNvPr id="1126" name="Google Shape;1126;p40"/>
            <p:cNvSpPr/>
            <p:nvPr/>
          </p:nvSpPr>
          <p:spPr>
            <a:xfrm>
              <a:off x="2010859" y="1368535"/>
              <a:ext cx="2322600" cy="708300"/>
            </a:xfrm>
            <a:prstGeom prst="rect">
              <a:avLst/>
            </a:prstGeom>
            <a:solidFill>
              <a:schemeClr val="lt1"/>
            </a:solidFill>
            <a:ln cap="flat" cmpd="sng" w="25400">
              <a:solidFill>
                <a:srgbClr val="FF0066"/>
              </a:solidFill>
              <a:prstDash val="solid"/>
              <a:round/>
              <a:headEnd len="sm" w="sm" type="none"/>
              <a:tailEnd len="sm" w="sm" type="none"/>
            </a:ln>
            <a:effectLst>
              <a:outerShdw blurRad="50800" rotWithShape="0" algn="tl" dir="2700000" dist="38100">
                <a:schemeClr val="accent4">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不足分は@1万円でご請求</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FF0066"/>
                  </a:solidFill>
                  <a:latin typeface="BIZ UDPGothic"/>
                  <a:ea typeface="BIZ UDPGothic"/>
                  <a:cs typeface="BIZ UDPGothic"/>
                  <a:sym typeface="BIZ UDPGothic"/>
                </a:rPr>
                <a:t>目標定員以上集客することは無い</a:t>
              </a:r>
              <a:endParaRPr b="0" i="0" sz="1400" u="none" cap="none" strike="noStrike">
                <a:solidFill>
                  <a:srgbClr val="000000"/>
                </a:solidFill>
                <a:latin typeface="BIZ UDPGothic"/>
                <a:ea typeface="BIZ UDPGothic"/>
                <a:cs typeface="BIZ UDPGothic"/>
                <a:sym typeface="BIZ UDPGothic"/>
              </a:endParaRPr>
            </a:p>
          </p:txBody>
        </p:sp>
        <p:cxnSp>
          <p:nvCxnSpPr>
            <p:cNvPr id="1127" name="Google Shape;1127;p40"/>
            <p:cNvCxnSpPr>
              <a:stCxn id="1126" idx="1"/>
            </p:cNvCxnSpPr>
            <p:nvPr/>
          </p:nvCxnSpPr>
          <p:spPr>
            <a:xfrm rot="10800000">
              <a:off x="1695559" y="1424485"/>
              <a:ext cx="315300" cy="298200"/>
            </a:xfrm>
            <a:prstGeom prst="straightConnector1">
              <a:avLst/>
            </a:prstGeom>
            <a:noFill/>
            <a:ln cap="flat" cmpd="sng" w="25400">
              <a:solidFill>
                <a:srgbClr val="FF0066"/>
              </a:solidFill>
              <a:prstDash val="solid"/>
              <a:round/>
              <a:headEnd len="sm" w="sm" type="none"/>
              <a:tailEnd len="med" w="med" type="oval"/>
            </a:ln>
          </p:spPr>
        </p:cxnSp>
      </p:grpSp>
      <p:sp>
        <p:nvSpPr>
          <p:cNvPr id="1128" name="Google Shape;1128;p40"/>
          <p:cNvSpPr txBox="1"/>
          <p:nvPr/>
        </p:nvSpPr>
        <p:spPr>
          <a:xfrm>
            <a:off x="9954823" y="1361221"/>
            <a:ext cx="77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ウェビナー</a:t>
            </a:r>
            <a:endParaRPr b="0" i="0" sz="10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BIZ UDPGothic"/>
                <a:ea typeface="BIZ UDPGothic"/>
                <a:cs typeface="BIZ UDPGothic"/>
                <a:sym typeface="BIZ UDPGothic"/>
              </a:rPr>
              <a:t>開催</a:t>
            </a:r>
            <a:endParaRPr b="0" i="0" sz="1400" u="none" cap="none" strike="noStrike">
              <a:solidFill>
                <a:srgbClr val="000000"/>
              </a:solidFill>
              <a:latin typeface="BIZ UDPGothic"/>
              <a:ea typeface="BIZ UDPGothic"/>
              <a:cs typeface="BIZ UDPGothic"/>
              <a:sym typeface="BIZ UDPGothic"/>
            </a:endParaRPr>
          </a:p>
        </p:txBody>
      </p:sp>
      <p:sp>
        <p:nvSpPr>
          <p:cNvPr id="1129" name="Google Shape;1129;p40"/>
          <p:cNvSpPr/>
          <p:nvPr/>
        </p:nvSpPr>
        <p:spPr>
          <a:xfrm>
            <a:off x="9849725" y="1781700"/>
            <a:ext cx="938400" cy="4617600"/>
          </a:xfrm>
          <a:prstGeom prst="rect">
            <a:avLst/>
          </a:prstGeom>
          <a:noFill/>
          <a:ln cap="flat" cmpd="sng" w="57150">
            <a:solidFill>
              <a:srgbClr val="FFC000"/>
            </a:solidFill>
            <a:prstDash val="solid"/>
            <a:miter lim="800000"/>
            <a:headEnd len="sm" w="sm" type="none"/>
            <a:tailEnd len="sm" w="sm" type="none"/>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40"/>
          <p:cNvSpPr txBox="1"/>
          <p:nvPr/>
        </p:nvSpPr>
        <p:spPr>
          <a:xfrm>
            <a:off x="292432" y="831765"/>
            <a:ext cx="8505600" cy="46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4"/>
              </a:buClr>
              <a:buSzPts val="1900"/>
              <a:buFont typeface="Arial"/>
              <a:buNone/>
            </a:pPr>
            <a:r>
              <a:rPr b="0" i="0" lang="ja-JP" sz="2800" u="none" cap="none" strike="noStrike">
                <a:solidFill>
                  <a:schemeClr val="accent4"/>
                </a:solidFill>
                <a:latin typeface="BIZ UDPGothic"/>
                <a:ea typeface="BIZ UDPGothic"/>
                <a:cs typeface="BIZ UDPGothic"/>
                <a:sym typeface="BIZ UDPGothic"/>
              </a:rPr>
              <a:t>マジセミ倶楽部でのウェビナー開催と請求の例</a:t>
            </a:r>
            <a:endParaRPr b="0" i="0" sz="2800" u="none" cap="none" strike="noStrike">
              <a:solidFill>
                <a:srgbClr val="000000"/>
              </a:solidFill>
              <a:latin typeface="BIZ UDPGothic"/>
              <a:ea typeface="BIZ UDPGothic"/>
              <a:cs typeface="BIZ UDPGothic"/>
              <a:sym typeface="BIZ UDPGothic"/>
            </a:endParaRPr>
          </a:p>
        </p:txBody>
      </p:sp>
      <p:sp>
        <p:nvSpPr>
          <p:cNvPr id="1131" name="Google Shape;1131;p40"/>
          <p:cNvSpPr txBox="1"/>
          <p:nvPr/>
        </p:nvSpPr>
        <p:spPr>
          <a:xfrm>
            <a:off x="10164033" y="6452965"/>
            <a:ext cx="1707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32" name="Google Shape;1132;p40"/>
          <p:cNvSpPr txBox="1"/>
          <p:nvPr>
            <p:ph idx="12" type="sldNum"/>
          </p:nvPr>
        </p:nvSpPr>
        <p:spPr>
          <a:xfrm>
            <a:off x="11755464" y="6452966"/>
            <a:ext cx="386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1"/>
          <p:cNvSpPr/>
          <p:nvPr/>
        </p:nvSpPr>
        <p:spPr>
          <a:xfrm rot="-5400000">
            <a:off x="704215" y="514095"/>
            <a:ext cx="3440100" cy="4374600"/>
          </a:xfrm>
          <a:prstGeom prst="round2SameRect">
            <a:avLst>
              <a:gd fmla="val 3710" name="adj1"/>
              <a:gd fmla="val 0" name="adj2"/>
            </a:avLst>
          </a:prstGeom>
          <a:solidFill>
            <a:srgbClr val="FFEF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accent4"/>
              </a:solidFill>
              <a:latin typeface="Arial"/>
              <a:ea typeface="Arial"/>
              <a:cs typeface="Arial"/>
              <a:sym typeface="Arial"/>
            </a:endParaRPr>
          </a:p>
        </p:txBody>
      </p:sp>
      <p:pic>
        <p:nvPicPr>
          <p:cNvPr descr="図形, 背景パターン&#10;&#10;自動的に生成された説明" id="1138" name="Google Shape;1138;p41"/>
          <p:cNvPicPr preferRelativeResize="0"/>
          <p:nvPr/>
        </p:nvPicPr>
        <p:blipFill rotWithShape="1">
          <a:blip r:embed="rId3">
            <a:alphaModFix/>
          </a:blip>
          <a:srcRect b="0" l="0" r="0" t="0"/>
          <a:stretch/>
        </p:blipFill>
        <p:spPr>
          <a:xfrm>
            <a:off x="618715" y="4493312"/>
            <a:ext cx="3416595" cy="2181623"/>
          </a:xfrm>
          <a:prstGeom prst="rect">
            <a:avLst/>
          </a:prstGeom>
          <a:noFill/>
          <a:ln>
            <a:noFill/>
          </a:ln>
        </p:spPr>
      </p:pic>
      <p:sp>
        <p:nvSpPr>
          <p:cNvPr id="1139" name="Google Shape;1139;p41"/>
          <p:cNvSpPr/>
          <p:nvPr/>
        </p:nvSpPr>
        <p:spPr>
          <a:xfrm>
            <a:off x="221197" y="988391"/>
            <a:ext cx="11729100" cy="3440100"/>
          </a:xfrm>
          <a:prstGeom prst="roundRect">
            <a:avLst>
              <a:gd fmla="val 3256" name="adj"/>
            </a:avLst>
          </a:prstGeom>
          <a:noFill/>
          <a:ln cap="flat" cmpd="sng" w="12700">
            <a:solidFill>
              <a:srgbClr val="163F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41"/>
          <p:cNvSpPr txBox="1"/>
          <p:nvPr/>
        </p:nvSpPr>
        <p:spPr>
          <a:xfrm>
            <a:off x="4742732" y="2660598"/>
            <a:ext cx="7327800" cy="18090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※集客人数を正確に把握するため、弊社にてお申込みページを準備し、リストを貴社にご提供致します。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※定員に達した場合、申込受付をストップ致します。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※リストの納品は個人情報保護の観点から、セミナー主催者様に直接納品させていただきます。</a:t>
            </a:r>
            <a:endParaRPr b="0" i="0" sz="12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※セミナーの参加者だけではなく、欠席者（事前キャンセル、当日キャンセル）についても、集客人数のカウント対象となります。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※契約は自動的に３か月更新され、その後も同様になります。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※退会時、余っている集客枠のご返金はできません。また、退会後1年間はマジセミ倶楽部にご入会いただけません。</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※退会の際は、退会月の前月の月末までメールにてご連絡ください。</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rPr b="0" i="0" lang="ja-JP" sz="900" u="none" cap="none" strike="noStrike">
                <a:solidFill>
                  <a:schemeClr val="accent4"/>
                </a:solidFill>
                <a:latin typeface="BIZ UDPGothic"/>
                <a:ea typeface="BIZ UDPGothic"/>
                <a:cs typeface="BIZ UDPGothic"/>
                <a:sym typeface="BIZ UDPGothic"/>
              </a:rPr>
              <a:t>※商談保証付きに関してはお受けできない場合がございます。</a:t>
            </a:r>
            <a:endParaRPr b="0" i="0" sz="9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900"/>
              <a:buFont typeface="Arial"/>
              <a:buNone/>
            </a:pPr>
            <a:r>
              <a:rPr b="0" i="0" lang="ja-JP" sz="900" u="none" cap="none" strike="noStrike">
                <a:solidFill>
                  <a:schemeClr val="accent4"/>
                </a:solidFill>
                <a:latin typeface="BIZ UDPGothic"/>
                <a:ea typeface="BIZ UDPGothic"/>
                <a:cs typeface="BIZ UDPGothic"/>
                <a:sym typeface="BIZ UDPGothic"/>
              </a:rPr>
              <a:t>※特典は変更される可能性があります。</a:t>
            </a:r>
            <a:endParaRPr b="0" i="0" sz="900" u="none" cap="none" strike="noStrike">
              <a:solidFill>
                <a:srgbClr val="000000"/>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000"/>
              <a:buFont typeface="Arial"/>
              <a:buNone/>
            </a:pPr>
            <a:r>
              <a:t/>
            </a:r>
            <a:endParaRPr b="0" i="0" sz="900" u="none" cap="none" strike="noStrike">
              <a:solidFill>
                <a:schemeClr val="accent4"/>
              </a:solidFill>
              <a:latin typeface="BIZ UDPGothic"/>
              <a:ea typeface="BIZ UDPGothic"/>
              <a:cs typeface="BIZ UDPGothic"/>
              <a:sym typeface="BIZ UDPGothic"/>
            </a:endParaRPr>
          </a:p>
        </p:txBody>
      </p:sp>
      <p:sp>
        <p:nvSpPr>
          <p:cNvPr id="1141" name="Google Shape;1141;p41"/>
          <p:cNvSpPr txBox="1"/>
          <p:nvPr/>
        </p:nvSpPr>
        <p:spPr>
          <a:xfrm>
            <a:off x="4765183" y="1190514"/>
            <a:ext cx="7327800" cy="1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3ヵ月毎に自動更新のプランです。30名の集客と3件の商談（アポ）を保証します。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セミナー内容の企画、集客、当日の運営、当日参加者への資料送付までを弊社にて行います。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マジフォロは料金に含まれています。</a:t>
            </a:r>
            <a:endParaRPr b="0" i="0" sz="1300" u="none" cap="none" strike="noStrike">
              <a:solidFill>
                <a:schemeClr val="accent4"/>
              </a:solidFill>
              <a:latin typeface="BIZ UDPGothic"/>
              <a:ea typeface="BIZ UDPGothic"/>
              <a:cs typeface="BIZ UDPGothic"/>
              <a:sym typeface="BIZ UDPGothic"/>
            </a:endParaRPr>
          </a:p>
          <a:p>
            <a:pPr indent="-285750" lvl="0" marL="285750" marR="0" rtl="0" algn="l">
              <a:lnSpc>
                <a:spcPct val="140000"/>
              </a:lnSpc>
              <a:spcBef>
                <a:spcPts val="0"/>
              </a:spcBef>
              <a:spcAft>
                <a:spcPts val="0"/>
              </a:spcAft>
              <a:buClr>
                <a:schemeClr val="accent4"/>
              </a:buClr>
              <a:buSzPts val="1300"/>
              <a:buFont typeface="BIZ UDPGothic"/>
              <a:buChar char="•"/>
            </a:pPr>
            <a:r>
              <a:rPr b="0" i="0" lang="ja-JP" sz="1300" u="none" cap="none" strike="noStrike">
                <a:solidFill>
                  <a:schemeClr val="accent4"/>
                </a:solidFill>
                <a:latin typeface="BIZ UDPGothic"/>
                <a:ea typeface="BIZ UDPGothic"/>
                <a:cs typeface="BIZ UDPGothic"/>
                <a:sym typeface="BIZ UDPGothic"/>
              </a:rPr>
              <a:t>初回セミナーで30人・3件に満たない場合、その四半期、又は翌四半期以降に繰り越すか、</a:t>
            </a:r>
            <a:endParaRPr b="0" i="0" sz="1300" u="none" cap="none" strike="noStrike">
              <a:solidFill>
                <a:schemeClr val="accent4"/>
              </a:solidFill>
              <a:latin typeface="BIZ UDPGothic"/>
              <a:ea typeface="BIZ UDPGothic"/>
              <a:cs typeface="BIZ UDPGothic"/>
              <a:sym typeface="BIZ UDPGothic"/>
            </a:endParaRPr>
          </a:p>
          <a:p>
            <a:pPr indent="0" lvl="0" marL="0" marR="0" rtl="0" algn="l">
              <a:lnSpc>
                <a:spcPct val="140000"/>
              </a:lnSpc>
              <a:spcBef>
                <a:spcPts val="0"/>
              </a:spcBef>
              <a:spcAft>
                <a:spcPts val="0"/>
              </a:spcAft>
              <a:buClr>
                <a:srgbClr val="000000"/>
              </a:buClr>
              <a:buSzPts val="1300"/>
              <a:buFont typeface="Arial"/>
              <a:buNone/>
            </a:pPr>
            <a:r>
              <a:rPr b="0" i="0" lang="ja-JP" sz="1300" u="none" cap="none" strike="noStrike">
                <a:solidFill>
                  <a:schemeClr val="accent4"/>
                </a:solidFill>
                <a:latin typeface="BIZ UDPGothic"/>
                <a:ea typeface="BIZ UDPGothic"/>
                <a:cs typeface="BIZ UDPGothic"/>
                <a:sym typeface="BIZ UDPGothic"/>
              </a:rPr>
              <a:t>　　 追加でセミナー開催致します。（基本は初回達成を目指します）</a:t>
            </a:r>
            <a:endParaRPr b="0" i="0" sz="1400" u="none" cap="none" strike="noStrike">
              <a:solidFill>
                <a:srgbClr val="000000"/>
              </a:solidFill>
              <a:latin typeface="BIZ UDPGothic"/>
              <a:ea typeface="BIZ UDPGothic"/>
              <a:cs typeface="BIZ UDPGothic"/>
              <a:sym typeface="BIZ UDPGothic"/>
            </a:endParaRPr>
          </a:p>
        </p:txBody>
      </p:sp>
      <p:sp>
        <p:nvSpPr>
          <p:cNvPr id="1142" name="Google Shape;1142;p41"/>
          <p:cNvSpPr txBox="1"/>
          <p:nvPr/>
        </p:nvSpPr>
        <p:spPr>
          <a:xfrm>
            <a:off x="357465" y="1080289"/>
            <a:ext cx="4222200" cy="2989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3ヵ月毎に60万円</a:t>
            </a:r>
            <a:r>
              <a:rPr b="1" i="0" lang="ja-JP" sz="800" u="none" cap="none" strike="noStrike">
                <a:solidFill>
                  <a:schemeClr val="accent4"/>
                </a:solidFill>
                <a:latin typeface="BIZ UDPGothic"/>
                <a:ea typeface="BIZ UDPGothic"/>
                <a:cs typeface="BIZ UDPGothic"/>
                <a:sym typeface="BIZ UDPGothic"/>
              </a:rPr>
              <a:t>(税別)</a:t>
            </a:r>
            <a:endParaRPr b="1" i="0" sz="900" u="none" cap="none" strike="noStrike">
              <a:solidFill>
                <a:schemeClr val="accent4"/>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3ヵ月毎の契約で自動更新</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3ヵ月毎に30人の集客と3件の商談を保証</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マジフォロを無料で付与</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未達の場合は未達分を次回以降のセミナーに繰り越し</a:t>
            </a:r>
            <a:endParaRPr b="0" i="0" sz="1400" u="none" cap="none" strike="noStrike">
              <a:solidFill>
                <a:srgbClr val="000000"/>
              </a:solidFill>
              <a:latin typeface="BIZ UDPGothic"/>
              <a:ea typeface="BIZ UDPGothic"/>
              <a:cs typeface="BIZ UDPGothic"/>
              <a:sym typeface="BIZ UDPGothic"/>
            </a:endParaRPr>
          </a:p>
          <a:p>
            <a:pPr indent="-171450" lvl="0" marL="171450" marR="0" rtl="0" algn="l">
              <a:lnSpc>
                <a:spcPct val="140000"/>
              </a:lnSpc>
              <a:spcBef>
                <a:spcPts val="0"/>
              </a:spcBef>
              <a:spcAft>
                <a:spcPts val="0"/>
              </a:spcAft>
              <a:buClr>
                <a:schemeClr val="accent4"/>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31人以上追加開催の場合は1人申込13,500円</a:t>
            </a:r>
            <a:endParaRPr b="0" i="0" sz="1100" u="none" cap="none" strike="noStrike">
              <a:solidFill>
                <a:schemeClr val="accent4"/>
              </a:solidFill>
              <a:latin typeface="BIZ UDPGothic"/>
              <a:ea typeface="BIZ UDPGothic"/>
              <a:cs typeface="BIZ UDPGothic"/>
              <a:sym typeface="BIZ UDPGothic"/>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rgbClr val="FF0000"/>
                </a:solidFill>
                <a:latin typeface="BIZ UDPGothic"/>
                <a:ea typeface="BIZ UDPGothic"/>
                <a:cs typeface="BIZ UDPGothic"/>
                <a:sym typeface="BIZ UDPGothic"/>
              </a:rPr>
              <a:t>直近過去3回の貴社主催セミナーへの（課金対象の）お申込が1回以上あった方が、当該セミナーに再度お申し込みされた場合は、当該セミナーについては課金対象外( ファン育成)</a:t>
            </a:r>
            <a:endParaRPr b="0" i="0" sz="1400" u="none" cap="none" strike="noStrike">
              <a:solidFill>
                <a:srgbClr val="000000"/>
              </a:solidFill>
              <a:latin typeface="Arial"/>
              <a:ea typeface="Arial"/>
              <a:cs typeface="Arial"/>
              <a:sym typeface="Arial"/>
            </a:endParaRPr>
          </a:p>
          <a:p>
            <a:pPr indent="-171450" lvl="0" marL="171450" marR="0" rtl="0" algn="l">
              <a:lnSpc>
                <a:spcPct val="120000"/>
              </a:lnSpc>
              <a:spcBef>
                <a:spcPts val="0"/>
              </a:spcBef>
              <a:spcAft>
                <a:spcPts val="0"/>
              </a:spcAft>
              <a:buClr>
                <a:srgbClr val="FF0000"/>
              </a:buClr>
              <a:buSzPts val="1100"/>
              <a:buFont typeface="BIZ UDPGothic"/>
              <a:buChar char="•"/>
            </a:pPr>
            <a:r>
              <a:rPr b="0" i="0" lang="ja-JP" sz="1100" u="none" cap="none" strike="noStrike">
                <a:solidFill>
                  <a:schemeClr val="accent4"/>
                </a:solidFill>
                <a:latin typeface="BIZ UDPGothic"/>
                <a:ea typeface="BIZ UDPGothic"/>
                <a:cs typeface="BIZ UDPGothic"/>
                <a:sym typeface="BIZ UDPGothic"/>
              </a:rPr>
              <a:t>その他、一般公開した講演資料DL者のリード提供、ブランディングダッシュボードの提供、トレンド分析ツールの提供、などの特典あり</a:t>
            </a:r>
            <a:endParaRPr b="0" i="0" sz="1400" u="none" cap="none" strike="noStrike">
              <a:solidFill>
                <a:srgbClr val="000000"/>
              </a:solidFill>
              <a:latin typeface="Arial"/>
              <a:ea typeface="Arial"/>
              <a:cs typeface="Arial"/>
              <a:sym typeface="Arial"/>
            </a:endParaRPr>
          </a:p>
          <a:p>
            <a:pPr indent="-101600" lvl="0" marL="171450" marR="0" rtl="0" algn="l">
              <a:lnSpc>
                <a:spcPct val="120000"/>
              </a:lnSpc>
              <a:spcBef>
                <a:spcPts val="0"/>
              </a:spcBef>
              <a:spcAft>
                <a:spcPts val="0"/>
              </a:spcAft>
              <a:buClr>
                <a:srgbClr val="FF0000"/>
              </a:buClr>
              <a:buSzPts val="1100"/>
              <a:buFont typeface="BIZ UDPGothic"/>
              <a:buNone/>
            </a:pPr>
            <a:r>
              <a:t/>
            </a:r>
            <a:endParaRPr b="0" i="0" sz="1100" u="none" cap="none" strike="noStrike">
              <a:solidFill>
                <a:srgbClr val="FF0000"/>
              </a:solidFill>
              <a:latin typeface="BIZ UDPGothic"/>
              <a:ea typeface="BIZ UDPGothic"/>
              <a:cs typeface="BIZ UDPGothic"/>
              <a:sym typeface="BIZ UDPGothic"/>
            </a:endParaRPr>
          </a:p>
        </p:txBody>
      </p:sp>
      <p:graphicFrame>
        <p:nvGraphicFramePr>
          <p:cNvPr id="1143" name="Google Shape;1143;p41"/>
          <p:cNvGraphicFramePr/>
          <p:nvPr/>
        </p:nvGraphicFramePr>
        <p:xfrm>
          <a:off x="4691066" y="4542515"/>
          <a:ext cx="3000000" cy="3000000"/>
        </p:xfrm>
        <a:graphic>
          <a:graphicData uri="http://schemas.openxmlformats.org/drawingml/2006/table">
            <a:tbl>
              <a:tblPr>
                <a:noFill/>
                <a:tableStyleId>{3467832D-9DE1-49CC-B827-7DFF1556ED4D}</a:tableStyleId>
              </a:tblPr>
              <a:tblGrid>
                <a:gridCol w="1844075"/>
                <a:gridCol w="2317650"/>
                <a:gridCol w="590300"/>
                <a:gridCol w="1230625"/>
                <a:gridCol w="1200500"/>
              </a:tblGrid>
              <a:tr h="28225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商品名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内容</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数量</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単価（￥）</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lt1"/>
                          </a:solidFill>
                          <a:latin typeface="BIZ UDPGothic"/>
                          <a:ea typeface="BIZ UDPGothic"/>
                          <a:cs typeface="BIZ UDPGothic"/>
                          <a:sym typeface="BIZ UDPGothic"/>
                        </a:rPr>
                        <a:t>金額（￥）</a:t>
                      </a:r>
                      <a:endParaRPr sz="1400" u="none" cap="none" strike="noStrike">
                        <a:solidFill>
                          <a:schemeClr val="lt1"/>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7030A0"/>
                    </a:solidFill>
                  </a:tcPr>
                </a:tc>
              </a:tr>
              <a:tr h="322500">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マジセミ倶楽部開催（30名）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ウェビナーの企画・集客・運営</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17150">
                <a:tc row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マジフォロ（30名）</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4"/>
                        </a:buClr>
                        <a:buSzPts val="1000"/>
                        <a:buFont typeface="Arial"/>
                        <a:buNone/>
                      </a:pPr>
                      <a:r>
                        <a:rPr lang="ja-JP" sz="1000" u="none" cap="none" strike="noStrike">
                          <a:solidFill>
                            <a:schemeClr val="accent4"/>
                          </a:solidFill>
                          <a:latin typeface="BIZ UDPGothic"/>
                          <a:ea typeface="BIZ UDPGothic"/>
                          <a:cs typeface="BIZ UDPGothic"/>
                          <a:sym typeface="BIZ UDPGothic"/>
                        </a:rPr>
                        <a:t>参加者への電話・メールでのアポ取り</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3,500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62175">
                <a:tc vMerge="1"/>
                <a:tc>
                  <a:txBody>
                    <a:bodyPr/>
                    <a:lstStyle/>
                    <a:p>
                      <a:pPr indent="0" lvl="0" marL="0" marR="0" rtl="0" algn="ctr">
                        <a:lnSpc>
                          <a:spcPct val="100000"/>
                        </a:lnSpc>
                        <a:spcBef>
                          <a:spcPts val="0"/>
                        </a:spcBef>
                        <a:spcAft>
                          <a:spcPts val="0"/>
                        </a:spcAft>
                        <a:buClr>
                          <a:srgbClr val="FF5050"/>
                        </a:buClr>
                        <a:buSzPts val="1000"/>
                        <a:buFont typeface="Arial"/>
                        <a:buNone/>
                      </a:pPr>
                      <a:r>
                        <a:rPr lang="ja-JP" sz="1000" u="none" cap="none" strike="noStrike">
                          <a:solidFill>
                            <a:srgbClr val="FF5050"/>
                          </a:solidFill>
                          <a:latin typeface="BIZ UDPGothic"/>
                          <a:ea typeface="BIZ UDPGothic"/>
                          <a:cs typeface="BIZ UDPGothic"/>
                          <a:sym typeface="BIZ UDPGothic"/>
                        </a:rPr>
                        <a:t>マジセミ倶楽部商談保証では全件無料</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-3,500</a:t>
                      </a:r>
                      <a:endParaRPr sz="1000" u="none" cap="none" strike="noStrike">
                        <a:solidFill>
                          <a:srgbClr val="FF5050"/>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rgbClr val="FF5050"/>
                          </a:solidFill>
                          <a:latin typeface="BIZ UDPGothic"/>
                          <a:ea typeface="BIZ UDPGothic"/>
                          <a:cs typeface="BIZ UDPGothic"/>
                          <a:sym typeface="BIZ UDPGothic"/>
                        </a:rPr>
                        <a:t>-105,000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rowSpan="3">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マジセミ倶楽部　商談保証プラン</a:t>
                      </a:r>
                      <a:endParaRPr sz="15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chemeClr val="accent4"/>
                          </a:solidFill>
                          <a:latin typeface="BIZ UDPGothic"/>
                          <a:ea typeface="BIZ UDPGothic"/>
                          <a:cs typeface="BIZ UDPGothic"/>
                          <a:sym typeface="BIZ UDPGothic"/>
                        </a:rPr>
                        <a:t>30名での参考プラン</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h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小計</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600,000</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822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消費税（１０％）</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60,000</a:t>
                      </a:r>
                      <a:endParaRPr sz="10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02650">
                <a:tc gridSpan="2" vMerge="1"/>
                <a:tc hMerge="1" vMerge="1"/>
                <a:tc gridSpan="2">
                  <a:txBody>
                    <a:bodyPr/>
                    <a:lstStyle/>
                    <a:p>
                      <a:pPr indent="0" lvl="0" marL="0" marR="0" rtl="0" algn="ctr">
                        <a:lnSpc>
                          <a:spcPct val="100000"/>
                        </a:lnSpc>
                        <a:spcBef>
                          <a:spcPts val="0"/>
                        </a:spcBef>
                        <a:spcAft>
                          <a:spcPts val="0"/>
                        </a:spcAft>
                        <a:buClr>
                          <a:srgbClr val="000000"/>
                        </a:buClr>
                        <a:buSzPts val="1000"/>
                        <a:buFont typeface="Arial"/>
                        <a:buNone/>
                      </a:pPr>
                      <a:r>
                        <a:rPr lang="ja-JP" sz="1000" u="none" cap="none" strike="noStrike">
                          <a:solidFill>
                            <a:schemeClr val="accent4"/>
                          </a:solidFill>
                          <a:latin typeface="BIZ UDPGothic"/>
                          <a:ea typeface="BIZ UDPGothic"/>
                          <a:cs typeface="BIZ UDPGothic"/>
                          <a:sym typeface="BIZ UDPGothic"/>
                        </a:rPr>
                        <a:t>合計（税込）</a:t>
                      </a:r>
                      <a:endParaRPr sz="1400" u="none" cap="none" strike="noStrike">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c>
                  <a:txBody>
                    <a:bodyPr/>
                    <a:lstStyle/>
                    <a:p>
                      <a:pPr indent="0" lvl="0" marL="0" marR="0" rtl="0" algn="r">
                        <a:lnSpc>
                          <a:spcPct val="100000"/>
                        </a:lnSpc>
                        <a:spcBef>
                          <a:spcPts val="0"/>
                        </a:spcBef>
                        <a:spcAft>
                          <a:spcPts val="0"/>
                        </a:spcAft>
                        <a:buClr>
                          <a:srgbClr val="000000"/>
                        </a:buClr>
                        <a:buSzPts val="1400"/>
                        <a:buFont typeface="Arial"/>
                        <a:buNone/>
                      </a:pPr>
                      <a:r>
                        <a:rPr lang="ja-JP" sz="1400" u="none" cap="none" strike="noStrike">
                          <a:solidFill>
                            <a:schemeClr val="accent4"/>
                          </a:solidFill>
                          <a:latin typeface="BIZ UDPGothic"/>
                          <a:ea typeface="BIZ UDPGothic"/>
                          <a:cs typeface="BIZ UDPGothic"/>
                          <a:sym typeface="BIZ UDPGothic"/>
                        </a:rPr>
                        <a:t>660,000</a:t>
                      </a:r>
                      <a:endParaRPr sz="1400" u="none" cap="none" strike="noStrike">
                        <a:solidFill>
                          <a:schemeClr val="accent4"/>
                        </a:solidFill>
                        <a:latin typeface="BIZ UDPGothic"/>
                        <a:ea typeface="BIZ UDPGothic"/>
                        <a:cs typeface="BIZ UDPGothic"/>
                        <a:sym typeface="BIZ UDPGothic"/>
                      </a:endParaRPr>
                    </a:p>
                  </a:txBody>
                  <a:tcPr marT="45725" marB="45725" marR="91450" marL="91450"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1144" name="Google Shape;1144;p41"/>
          <p:cNvSpPr txBox="1"/>
          <p:nvPr/>
        </p:nvSpPr>
        <p:spPr>
          <a:xfrm>
            <a:off x="274431" y="5194819"/>
            <a:ext cx="4080000" cy="5862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3200"/>
              <a:buFont typeface="Arial"/>
              <a:buNone/>
            </a:pPr>
            <a:r>
              <a:rPr b="1" i="0" lang="ja-JP" sz="2800" u="none" cap="none" strike="noStrike">
                <a:solidFill>
                  <a:schemeClr val="accent4"/>
                </a:solidFill>
                <a:latin typeface="BIZ UDPGothic"/>
                <a:ea typeface="BIZ UDPGothic"/>
                <a:cs typeface="BIZ UDPGothic"/>
                <a:sym typeface="BIZ UDPGothic"/>
              </a:rPr>
              <a:t>集客・商談を保証!</a:t>
            </a:r>
            <a:endParaRPr b="1" i="0" sz="2800" u="none" cap="none" strike="noStrike">
              <a:solidFill>
                <a:schemeClr val="accent4"/>
              </a:solidFill>
              <a:latin typeface="BIZ UDPGothic"/>
              <a:ea typeface="BIZ UDPGothic"/>
              <a:cs typeface="BIZ UDPGothic"/>
              <a:sym typeface="BIZ UDPGothic"/>
            </a:endParaRPr>
          </a:p>
        </p:txBody>
      </p:sp>
      <p:cxnSp>
        <p:nvCxnSpPr>
          <p:cNvPr id="1145" name="Google Shape;1145;p41"/>
          <p:cNvCxnSpPr/>
          <p:nvPr/>
        </p:nvCxnSpPr>
        <p:spPr>
          <a:xfrm>
            <a:off x="6350" y="799793"/>
            <a:ext cx="12185700" cy="0"/>
          </a:xfrm>
          <a:prstGeom prst="straightConnector1">
            <a:avLst/>
          </a:prstGeom>
          <a:noFill/>
          <a:ln cap="flat" cmpd="sng" w="9525">
            <a:solidFill>
              <a:schemeClr val="lt1"/>
            </a:solidFill>
            <a:prstDash val="solid"/>
            <a:miter lim="800000"/>
            <a:headEnd len="sm" w="sm" type="none"/>
            <a:tailEnd len="sm" w="sm" type="none"/>
          </a:ln>
        </p:spPr>
      </p:cxnSp>
      <p:sp>
        <p:nvSpPr>
          <p:cNvPr id="1146" name="Google Shape;1146;p41"/>
          <p:cNvSpPr/>
          <p:nvPr/>
        </p:nvSpPr>
        <p:spPr>
          <a:xfrm>
            <a:off x="12032139" y="-7626"/>
            <a:ext cx="163500" cy="800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47" name="Google Shape;1147;p41"/>
          <p:cNvCxnSpPr/>
          <p:nvPr/>
        </p:nvCxnSpPr>
        <p:spPr>
          <a:xfrm>
            <a:off x="9888" y="792703"/>
            <a:ext cx="12185700" cy="0"/>
          </a:xfrm>
          <a:prstGeom prst="straightConnector1">
            <a:avLst/>
          </a:prstGeom>
          <a:noFill/>
          <a:ln cap="flat" cmpd="sng" w="9525">
            <a:solidFill>
              <a:srgbClr val="163F9B"/>
            </a:solidFill>
            <a:prstDash val="solid"/>
            <a:miter lim="800000"/>
            <a:headEnd len="sm" w="sm" type="none"/>
            <a:tailEnd len="sm" w="sm" type="none"/>
          </a:ln>
        </p:spPr>
      </p:cxnSp>
      <p:sp>
        <p:nvSpPr>
          <p:cNvPr id="1148" name="Google Shape;1148;p41"/>
          <p:cNvSpPr txBox="1"/>
          <p:nvPr>
            <p:ph idx="12" type="sldNum"/>
          </p:nvPr>
        </p:nvSpPr>
        <p:spPr>
          <a:xfrm>
            <a:off x="9448800" y="649287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a:t>‹#›</a:t>
            </a:fld>
            <a:endParaRPr/>
          </a:p>
        </p:txBody>
      </p:sp>
      <p:sp>
        <p:nvSpPr>
          <p:cNvPr id="1149" name="Google Shape;1149;p41"/>
          <p:cNvSpPr txBox="1"/>
          <p:nvPr/>
        </p:nvSpPr>
        <p:spPr>
          <a:xfrm>
            <a:off x="292432" y="6893"/>
            <a:ext cx="2414400" cy="709500"/>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基本プラン</a:t>
            </a:r>
            <a:endParaRPr b="0" i="0" sz="2400" u="none" cap="none" strike="noStrike">
              <a:solidFill>
                <a:schemeClr val="accent4"/>
              </a:solidFill>
              <a:latin typeface="BIZ UDPGothic"/>
              <a:ea typeface="BIZ UDPGothic"/>
              <a:cs typeface="BIZ UDPGothic"/>
              <a:sym typeface="BIZ UDPGothic"/>
            </a:endParaRPr>
          </a:p>
        </p:txBody>
      </p:sp>
      <p:sp>
        <p:nvSpPr>
          <p:cNvPr id="1150" name="Google Shape;1150;p41"/>
          <p:cNvSpPr/>
          <p:nvPr/>
        </p:nvSpPr>
        <p:spPr>
          <a:xfrm>
            <a:off x="5796107" y="227019"/>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プラン詳細</a:t>
            </a:r>
            <a:endParaRPr b="0" i="0" sz="1800" u="none" cap="none" strike="noStrike">
              <a:solidFill>
                <a:schemeClr val="accent4"/>
              </a:solidFill>
              <a:latin typeface="BIZ UDPGothic"/>
              <a:ea typeface="BIZ UDPGothic"/>
              <a:cs typeface="BIZ UDPGothic"/>
              <a:sym typeface="BIZ UDPGothic"/>
            </a:endParaRPr>
          </a:p>
        </p:txBody>
      </p:sp>
      <p:sp>
        <p:nvSpPr>
          <p:cNvPr id="1151" name="Google Shape;1151;p41"/>
          <p:cNvSpPr/>
          <p:nvPr/>
        </p:nvSpPr>
        <p:spPr>
          <a:xfrm>
            <a:off x="7500123" y="226536"/>
            <a:ext cx="1604400" cy="461100"/>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accent4"/>
                </a:solidFill>
                <a:latin typeface="BIZ UDPGothic"/>
                <a:ea typeface="BIZ UDPGothic"/>
                <a:cs typeface="BIZ UDPGothic"/>
                <a:sym typeface="BIZ UDPGothic"/>
              </a:rPr>
              <a:t>参考プラン</a:t>
            </a:r>
            <a:endParaRPr b="0" i="0" sz="1800" u="none" cap="none" strike="noStrike">
              <a:solidFill>
                <a:schemeClr val="accent4"/>
              </a:solidFill>
              <a:latin typeface="BIZ UDPGothic"/>
              <a:ea typeface="BIZ UDPGothic"/>
              <a:cs typeface="BIZ UDPGothic"/>
              <a:sym typeface="BIZ UDPGothic"/>
            </a:endParaRPr>
          </a:p>
        </p:txBody>
      </p:sp>
      <p:sp>
        <p:nvSpPr>
          <p:cNvPr id="1152" name="Google Shape;1152;p41"/>
          <p:cNvSpPr/>
          <p:nvPr/>
        </p:nvSpPr>
        <p:spPr>
          <a:xfrm>
            <a:off x="2856621" y="227019"/>
            <a:ext cx="2856900" cy="461100"/>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マジセミ倶楽部 商談保証</a:t>
            </a:r>
            <a:endParaRPr b="0" i="0" sz="1800" u="none" cap="none" strike="noStrike">
              <a:solidFill>
                <a:schemeClr val="lt1"/>
              </a:solidFill>
              <a:latin typeface="BIZ UDPGothic"/>
              <a:ea typeface="BIZ UDPGothic"/>
              <a:cs typeface="BIZ UDPGothic"/>
              <a:sym typeface="BIZ UDPGothic"/>
            </a:endParaRPr>
          </a:p>
        </p:txBody>
      </p:sp>
      <p:sp>
        <p:nvSpPr>
          <p:cNvPr id="1153" name="Google Shape;1153;p41"/>
          <p:cNvSpPr txBox="1"/>
          <p:nvPr/>
        </p:nvSpPr>
        <p:spPr>
          <a:xfrm>
            <a:off x="3964875" y="6479600"/>
            <a:ext cx="44937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rgbClr val="D8D8D8"/>
                </a:solidFill>
                <a:latin typeface="Arial"/>
                <a:ea typeface="Arial"/>
                <a:cs typeface="Arial"/>
                <a:sym typeface="Arial"/>
              </a:rPr>
              <a:t>©2018-2023 MAJISEMI Inc.</a:t>
            </a:r>
            <a:endParaRPr b="0" i="0" sz="1000" u="none" cap="none" strike="noStrike">
              <a:solidFill>
                <a:srgbClr val="D8D8D8"/>
              </a:solidFill>
              <a:latin typeface="Arial"/>
              <a:ea typeface="Arial"/>
              <a:cs typeface="Arial"/>
              <a:sym typeface="Arial"/>
            </a:endParaRPr>
          </a:p>
        </p:txBody>
      </p:sp>
      <p:sp>
        <p:nvSpPr>
          <p:cNvPr id="1154" name="Google Shape;1154;p41"/>
          <p:cNvSpPr txBox="1"/>
          <p:nvPr/>
        </p:nvSpPr>
        <p:spPr>
          <a:xfrm>
            <a:off x="10249634" y="222167"/>
            <a:ext cx="1697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Pricing </a:t>
            </a:r>
            <a:r>
              <a:rPr b="0" i="0" lang="ja-JP" sz="1200" u="none" cap="none" strike="noStrike">
                <a:solidFill>
                  <a:schemeClr val="accent4"/>
                </a:solidFill>
                <a:latin typeface="BIZ UDPGothic"/>
                <a:ea typeface="BIZ UDPGothic"/>
                <a:cs typeface="BIZ UDPGothic"/>
                <a:sym typeface="BIZ UDPGothic"/>
              </a:rPr>
              <a:t>Plans</a:t>
            </a:r>
            <a:endParaRPr b="0" i="0" sz="1200" u="none" cap="none" strike="noStrike">
              <a:solidFill>
                <a:schemeClr val="accent4"/>
              </a:solidFill>
              <a:latin typeface="BIZ UDPGothic"/>
              <a:ea typeface="BIZ UDPGothic"/>
              <a:cs typeface="BIZ UDPGothic"/>
              <a:sym typeface="BIZ UD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2"/>
          <p:cNvSpPr/>
          <p:nvPr/>
        </p:nvSpPr>
        <p:spPr>
          <a:xfrm>
            <a:off x="4704722" y="924664"/>
            <a:ext cx="3391313" cy="432000"/>
          </a:xfrm>
          <a:prstGeom prst="rect">
            <a:avLst/>
          </a:prstGeom>
          <a:solidFill>
            <a:srgbClr val="FF006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ja-JP" sz="1600" u="none" cap="none" strike="noStrike">
                <a:solidFill>
                  <a:schemeClr val="lt1"/>
                </a:solidFill>
                <a:latin typeface="BIZ UDPGothic"/>
                <a:ea typeface="BIZ UDPGothic"/>
                <a:cs typeface="BIZ UDPGothic"/>
                <a:sym typeface="BIZ UDPGothic"/>
              </a:rPr>
              <a:t>おすすめ</a:t>
            </a:r>
            <a:endParaRPr b="0" i="0" sz="1600" u="none" cap="none" strike="noStrike">
              <a:solidFill>
                <a:srgbClr val="000000"/>
              </a:solidFill>
              <a:latin typeface="BIZ UDPGothic"/>
              <a:ea typeface="BIZ UDPGothic"/>
              <a:cs typeface="BIZ UDPGothic"/>
              <a:sym typeface="BIZ UDPGothic"/>
            </a:endParaRPr>
          </a:p>
        </p:txBody>
      </p:sp>
      <p:graphicFrame>
        <p:nvGraphicFramePr>
          <p:cNvPr id="1160" name="Google Shape;1160;p42"/>
          <p:cNvGraphicFramePr/>
          <p:nvPr/>
        </p:nvGraphicFramePr>
        <p:xfrm>
          <a:off x="609641" y="1293472"/>
          <a:ext cx="3000000" cy="3000000"/>
        </p:xfrm>
        <a:graphic>
          <a:graphicData uri="http://schemas.openxmlformats.org/drawingml/2006/table">
            <a:tbl>
              <a:tblPr bandRow="1" firstRow="1">
                <a:noFill/>
                <a:tableStyleId>{36977B20-A630-4A1D-81F4-7C21FFB1FC08}</a:tableStyleId>
              </a:tblPr>
              <a:tblGrid>
                <a:gridCol w="422300"/>
                <a:gridCol w="1977450"/>
                <a:gridCol w="1695275"/>
                <a:gridCol w="1781400"/>
                <a:gridCol w="1609150"/>
                <a:gridCol w="1695275"/>
                <a:gridCol w="1695275"/>
              </a:tblGrid>
              <a:tr h="1062175">
                <a:tc gridSpan="2">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tcPr>
                </a:tc>
                <a:tc hMerge="1"/>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ライト</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92D050"/>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シルバー</a:t>
                      </a:r>
                      <a:endParaRPr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t/>
                      </a:r>
                      <a:endParaRPr b="0" sz="10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6C93EA"/>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ゴールド</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DAA03"/>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プラチナ</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D840D1"/>
                    </a:solidFill>
                  </a:tcPr>
                </a:tc>
                <a:tc>
                  <a:txBody>
                    <a:bodyPr/>
                    <a:lstStyle/>
                    <a:p>
                      <a:pPr indent="0" lvl="0" marL="0" marR="0" rtl="0" algn="ctr">
                        <a:lnSpc>
                          <a:spcPct val="150000"/>
                        </a:lnSpc>
                        <a:spcBef>
                          <a:spcPts val="0"/>
                        </a:spcBef>
                        <a:spcAft>
                          <a:spcPts val="0"/>
                        </a:spcAft>
                        <a:buClr>
                          <a:srgbClr val="000000"/>
                        </a:buClr>
                        <a:buSzPts val="1800"/>
                        <a:buFont typeface="Arial"/>
                        <a:buNone/>
                      </a:pPr>
                      <a:r>
                        <a:rPr lang="ja-JP" sz="1800" u="none" cap="none" strike="noStrike">
                          <a:solidFill>
                            <a:schemeClr val="lt1"/>
                          </a:solidFill>
                          <a:latin typeface="BIZ UDPGothic"/>
                          <a:ea typeface="BIZ UDPGothic"/>
                          <a:cs typeface="BIZ UDPGothic"/>
                          <a:sym typeface="BIZ UDPGothic"/>
                        </a:rPr>
                        <a:t>プレミアム</a:t>
                      </a:r>
                      <a:endParaRPr sz="1800" u="none" cap="none" strike="noStrike">
                        <a:solidFill>
                          <a:schemeClr val="lt1"/>
                        </a:solidFill>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AEABAB"/>
                    </a:solidFill>
                  </a:tcPr>
                </a:tc>
              </a:tr>
              <a:tr h="396000">
                <a:tc rowSpan="5">
                  <a:txBody>
                    <a:bodyPr/>
                    <a:lstStyle/>
                    <a:p>
                      <a:pPr indent="0" lvl="0" marL="0" marR="0" rtl="0" algn="ctr">
                        <a:lnSpc>
                          <a:spcPct val="100000"/>
                        </a:lnSpc>
                        <a:spcBef>
                          <a:spcPts val="0"/>
                        </a:spcBef>
                        <a:spcAft>
                          <a:spcPts val="0"/>
                        </a:spcAft>
                        <a:buClr>
                          <a:srgbClr val="163F9B"/>
                        </a:buClr>
                        <a:buSzPts val="1500"/>
                        <a:buFont typeface="Arial"/>
                        <a:buNone/>
                      </a:pPr>
                      <a:r>
                        <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163F9B"/>
                        </a:buClr>
                        <a:buSzPts val="1500"/>
                        <a:buFont typeface="Arial"/>
                        <a:buNone/>
                      </a:pPr>
                      <a:r>
                        <a:rPr lang="ja-JP" sz="1500" u="none" cap="none" strike="noStrike">
                          <a:solidFill>
                            <a:srgbClr val="163F9B"/>
                          </a:solidFill>
                          <a:latin typeface="BIZ UDPGothic"/>
                          <a:ea typeface="BIZ UDPGothic"/>
                          <a:cs typeface="BIZ UDPGothic"/>
                          <a:sym typeface="BIZ UDPGothic"/>
                        </a:rPr>
                        <a:t>付属サ|ビス</a:t>
                      </a:r>
                      <a:endParaRPr sz="1400" u="none" cap="none" strike="noStrike">
                        <a:latin typeface="BIZ UDPGothic"/>
                        <a:ea typeface="BIZ UDPGothic"/>
                        <a:cs typeface="BIZ UDPGothic"/>
                        <a:sym typeface="BIZ UDPGothic"/>
                      </a:endParaRPr>
                    </a:p>
                  </a:txBody>
                  <a:tcPr marT="41450" marB="41450" marR="82925" marL="82925">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ウェビナー開催</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92D05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6C93EA"/>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FDAA03"/>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D840D1"/>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ja-JP" sz="1500" u="none" cap="none" strike="noStrike">
                          <a:solidFill>
                            <a:srgbClr val="757070"/>
                          </a:solidFill>
                          <a:latin typeface="BIZ UDPGothic"/>
                          <a:ea typeface="BIZ UDPGothic"/>
                          <a:cs typeface="BIZ UDPGothic"/>
                          <a:sym typeface="BIZ UDPGothic"/>
                        </a:rPr>
                        <a:t>●</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SEO記事作成</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   </a:t>
                      </a:r>
                      <a:r>
                        <a:rPr lang="ja-JP" sz="1500" u="none" cap="none" strike="noStrike">
                          <a:solidFill>
                            <a:srgbClr val="6C93EA"/>
                          </a:solidFill>
                          <a:latin typeface="BIZ UDPGothic"/>
                          <a:ea typeface="BIZ UDPGothic"/>
                          <a:cs typeface="BIZ UDPGothic"/>
                          <a:sym typeface="BIZ UDPGothic"/>
                        </a:rPr>
                        <a:t>●</a:t>
                      </a:r>
                      <a:r>
                        <a:rPr lang="ja-JP" sz="800" u="none" cap="none" strike="noStrike">
                          <a:solidFill>
                            <a:srgbClr val="6C93EA"/>
                          </a:solidFill>
                          <a:latin typeface="BIZ UDPGothic"/>
                          <a:ea typeface="BIZ UDPGothic"/>
                          <a:cs typeface="BIZ UDPGothic"/>
                          <a:sym typeface="BIZ UDPGothic"/>
                        </a:rPr>
                        <a:t>※1</a:t>
                      </a:r>
                      <a:endParaRPr sz="800" u="none" cap="none" strike="noStrike">
                        <a:solidFill>
                          <a:srgbClr val="6C93EA"/>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6C86C0"/>
                        </a:buClr>
                        <a:buSzPts val="1500"/>
                        <a:buFont typeface="Arial"/>
                        <a:buNone/>
                      </a:pPr>
                      <a:r>
                        <a:rPr lang="ja-JP" sz="1500" u="none" cap="none" strike="noStrike">
                          <a:solidFill>
                            <a:srgbClr val="6C86C0"/>
                          </a:solidFill>
                          <a:latin typeface="BIZ UDPGothic"/>
                          <a:ea typeface="BIZ UDPGothic"/>
                          <a:cs typeface="BIZ UDPGothic"/>
                          <a:sym typeface="BIZ UDPGothic"/>
                        </a:rPr>
                        <a:t>   </a:t>
                      </a:r>
                      <a:r>
                        <a:rPr b="1" lang="ja-JP" sz="1500" u="none" cap="none" strike="noStrike">
                          <a:solidFill>
                            <a:srgbClr val="FDAA03"/>
                          </a:solidFill>
                          <a:latin typeface="BIZ UDPGothic"/>
                          <a:ea typeface="BIZ UDPGothic"/>
                          <a:cs typeface="BIZ UDPGothic"/>
                          <a:sym typeface="BIZ UDPGothic"/>
                        </a:rPr>
                        <a:t>●</a:t>
                      </a:r>
                      <a:r>
                        <a:rPr lang="ja-JP" sz="800" u="none" cap="none" strike="noStrike">
                          <a:solidFill>
                            <a:srgbClr val="FDAA03"/>
                          </a:solidFill>
                          <a:latin typeface="BIZ UDPGothic"/>
                          <a:ea typeface="BIZ UDPGothic"/>
                          <a:cs typeface="BIZ UDPGothic"/>
                          <a:sym typeface="BIZ UDPGothic"/>
                        </a:rPr>
                        <a:t>※2</a:t>
                      </a:r>
                      <a:endParaRPr sz="800" u="none" cap="none" strike="noStrike">
                        <a:solidFill>
                          <a:srgbClr val="FDAA03"/>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※2</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※2</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マジフォロプラス</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D840D1"/>
                        </a:buClr>
                        <a:buSzPts val="1500"/>
                        <a:buFont typeface="Arial"/>
                        <a:buNone/>
                      </a:pPr>
                      <a:r>
                        <a:rPr lang="ja-JP" sz="1500" u="none" cap="none" strike="noStrike">
                          <a:solidFill>
                            <a:srgbClr val="D840D1"/>
                          </a:solidFill>
                          <a:latin typeface="BIZ UDPGothic"/>
                          <a:ea typeface="BIZ UDPGothic"/>
                          <a:cs typeface="BIZ UDPGothic"/>
                          <a:sym typeface="BIZ UDPGothic"/>
                        </a:rPr>
                        <a:t>   </a:t>
                      </a:r>
                      <a:r>
                        <a:rPr b="1" lang="ja-JP" sz="1500" u="none" cap="none" strike="noStrike">
                          <a:solidFill>
                            <a:srgbClr val="D840D1"/>
                          </a:solidFill>
                          <a:latin typeface="BIZ UDPGothic"/>
                          <a:ea typeface="BIZ UDPGothic"/>
                          <a:cs typeface="BIZ UDPGothic"/>
                          <a:sym typeface="BIZ UDPGothic"/>
                        </a:rPr>
                        <a:t>●</a:t>
                      </a:r>
                      <a:r>
                        <a:rPr lang="ja-JP" sz="800" u="none" cap="none" strike="noStrike">
                          <a:solidFill>
                            <a:srgbClr val="D840D1"/>
                          </a:solidFill>
                          <a:latin typeface="BIZ UDPGothic"/>
                          <a:ea typeface="BIZ UDPGothic"/>
                          <a:cs typeface="BIZ UDPGothic"/>
                          <a:sym typeface="BIZ UDPGothic"/>
                        </a:rPr>
                        <a:t>※3</a:t>
                      </a:r>
                      <a:endParaRPr sz="800" u="none" cap="none" strike="noStrike">
                        <a:solidFill>
                          <a:srgbClr val="D840D1"/>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lang="ja-JP" sz="1500" u="none" cap="none" strike="noStrike">
                          <a:solidFill>
                            <a:srgbClr val="757070"/>
                          </a:solidFill>
                          <a:latin typeface="BIZ UDPGothic"/>
                          <a:ea typeface="BIZ UDPGothic"/>
                          <a:cs typeface="BIZ UDPGothic"/>
                          <a:sym typeface="BIZ UDPGothic"/>
                        </a:rPr>
                        <a:t>   </a:t>
                      </a:r>
                      <a:r>
                        <a:rPr b="1" lang="ja-JP" sz="1500" u="none" cap="none" strike="noStrike">
                          <a:solidFill>
                            <a:srgbClr val="757070"/>
                          </a:solidFill>
                          <a:latin typeface="BIZ UDPGothic"/>
                          <a:ea typeface="BIZ UDPGothic"/>
                          <a:cs typeface="BIZ UDPGothic"/>
                          <a:sym typeface="BIZ UDPGothic"/>
                        </a:rPr>
                        <a:t>●</a:t>
                      </a:r>
                      <a:r>
                        <a:rPr lang="ja-JP" sz="800" u="none" cap="none" strike="noStrike">
                          <a:solidFill>
                            <a:srgbClr val="757070"/>
                          </a:solidFill>
                          <a:latin typeface="BIZ UDPGothic"/>
                          <a:ea typeface="BIZ UDPGothic"/>
                          <a:cs typeface="BIZ UDPGothic"/>
                          <a:sym typeface="BIZ UDPGothic"/>
                        </a:rPr>
                        <a:t>※3</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r>
              <a:tr h="396000">
                <a:tc v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サマリ動画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92B6">
                        <a:alpha val="12156"/>
                      </a:srgbClr>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757070"/>
                        </a:buClr>
                        <a:buSzPts val="1500"/>
                        <a:buFont typeface="Arial"/>
                        <a:buNone/>
                      </a:pPr>
                      <a:r>
                        <a:rPr b="1" lang="ja-JP" sz="1500" u="none" cap="none" strike="noStrike">
                          <a:solidFill>
                            <a:srgbClr val="757070"/>
                          </a:solidFill>
                          <a:latin typeface="BIZ UDPGothic"/>
                          <a:ea typeface="BIZ UDPGothic"/>
                          <a:cs typeface="BIZ UDPGothic"/>
                          <a:sym typeface="BIZ UDPGothic"/>
                        </a:rPr>
                        <a:t>　 ●</a:t>
                      </a:r>
                      <a:r>
                        <a:rPr lang="ja-JP" sz="800" u="none" cap="none" strike="noStrike">
                          <a:solidFill>
                            <a:srgbClr val="757070"/>
                          </a:solidFill>
                          <a:latin typeface="BIZ UDPGothic"/>
                          <a:ea typeface="BIZ UDPGothic"/>
                          <a:cs typeface="BIZ UDPGothic"/>
                          <a:sym typeface="BIZ UDPGothic"/>
                        </a:rPr>
                        <a:t>※1</a:t>
                      </a:r>
                      <a:endParaRPr sz="800" u="none" cap="none" strike="noStrike">
                        <a:solidFill>
                          <a:srgbClr val="757070"/>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12700">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r>
              <a:tr h="648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追加集客枠プレゼント</a:t>
                      </a:r>
                      <a:endParaRPr sz="1500" u="none" cap="none" strike="noStrike">
                        <a:solidFill>
                          <a:srgbClr val="163F9B"/>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（特典）</a:t>
                      </a:r>
                      <a:r>
                        <a:rPr lang="ja-JP" sz="1000" u="none" cap="none" strike="noStrike">
                          <a:solidFill>
                            <a:srgbClr val="163F9B"/>
                          </a:solidFill>
                          <a:latin typeface="BIZ UDPGothic"/>
                          <a:ea typeface="BIZ UDPGothic"/>
                          <a:cs typeface="BIZ UDPGothic"/>
                          <a:sym typeface="BIZ UDPGothic"/>
                        </a:rPr>
                        <a:t>※４</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a:t>
                      </a:r>
                      <a:endParaRPr sz="1500" u="none" cap="none" strike="noStrike">
                        <a:solidFill>
                          <a:srgbClr val="163F9B"/>
                        </a:solidFill>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毎年10人分</a:t>
                      </a:r>
                      <a:endParaRPr sz="1500" u="none" cap="none" strike="noStrike">
                        <a:solidFill>
                          <a:srgbClr val="6C93EA"/>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6C93EA"/>
                          </a:solidFill>
                          <a:latin typeface="BIZ UDPGothic"/>
                          <a:ea typeface="BIZ UDPGothic"/>
                          <a:cs typeface="BIZ UDPGothic"/>
                          <a:sym typeface="BIZ UDPGothic"/>
                        </a:rPr>
                        <a:t>10万円相当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毎年20人分</a:t>
                      </a:r>
                      <a:endParaRPr sz="1500" u="none" cap="none" strike="noStrike">
                        <a:solidFill>
                          <a:srgbClr val="FDAA03"/>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FDAA03"/>
                          </a:solidFill>
                          <a:latin typeface="BIZ UDPGothic"/>
                          <a:ea typeface="BIZ UDPGothic"/>
                          <a:cs typeface="BIZ UDPGothic"/>
                          <a:sym typeface="BIZ UDPGothic"/>
                        </a:rPr>
                        <a:t>20万円相当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毎年40人分</a:t>
                      </a:r>
                      <a:endParaRPr sz="1500" u="none" cap="none" strike="noStrike">
                        <a:solidFill>
                          <a:srgbClr val="D840D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D840D1"/>
                          </a:solidFill>
                          <a:latin typeface="BIZ UDPGothic"/>
                          <a:ea typeface="BIZ UDPGothic"/>
                          <a:cs typeface="BIZ UDPGothic"/>
                          <a:sym typeface="BIZ UDPGothic"/>
                        </a:rPr>
                        <a:t>40万円相当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毎年80人分</a:t>
                      </a:r>
                      <a:endParaRPr sz="1500" u="none" cap="none" strike="noStrike">
                        <a:solidFill>
                          <a:srgbClr val="75707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757070"/>
                          </a:solidFill>
                          <a:latin typeface="BIZ UDPGothic"/>
                          <a:ea typeface="BIZ UDPGothic"/>
                          <a:cs typeface="BIZ UDPGothic"/>
                          <a:sym typeface="BIZ UDPGothic"/>
                        </a:rPr>
                        <a:t>80万円相当</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28575">
                      <a:solidFill>
                        <a:srgbClr val="163F9B"/>
                      </a:solidFill>
                      <a:prstDash val="solid"/>
                      <a:round/>
                      <a:headEnd len="sm" w="sm" type="none"/>
                      <a:tailEnd len="sm" w="sm" type="none"/>
                    </a:lnB>
                    <a:solidFill>
                      <a:srgbClr val="FFFBF3"/>
                    </a:solidFill>
                  </a:tcPr>
                </a:tc>
              </a:tr>
              <a:tr h="396000">
                <a:tc gridSpan="2">
                  <a:txBody>
                    <a:bodyPr/>
                    <a:lstStyle/>
                    <a:p>
                      <a:pPr indent="0" lvl="0" marL="0" marR="0" rtl="0" algn="ctr">
                        <a:lnSpc>
                          <a:spcPct val="100000"/>
                        </a:lnSpc>
                        <a:spcBef>
                          <a:spcPts val="0"/>
                        </a:spcBef>
                        <a:spcAft>
                          <a:spcPts val="0"/>
                        </a:spcAft>
                        <a:buClr>
                          <a:srgbClr val="000000"/>
                        </a:buClr>
                        <a:buSzPts val="1500"/>
                        <a:buFont typeface="Arial"/>
                        <a:buNone/>
                      </a:pPr>
                      <a:r>
                        <a:rPr lang="ja-JP" sz="1500" u="none" cap="none" strike="noStrike">
                          <a:solidFill>
                            <a:srgbClr val="163F9B"/>
                          </a:solidFill>
                          <a:latin typeface="BIZ UDPGothic"/>
                          <a:ea typeface="BIZ UDPGothic"/>
                          <a:cs typeface="BIZ UDPGothic"/>
                          <a:sym typeface="BIZ UDPGothic"/>
                        </a:rPr>
                        <a:t>月会費</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chemeClr val="lt1"/>
                    </a:solidFill>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92D050"/>
                          </a:solidFill>
                          <a:latin typeface="BIZ UDPGothic"/>
                          <a:ea typeface="BIZ UDPGothic"/>
                          <a:cs typeface="BIZ UDPGothic"/>
                          <a:sym typeface="BIZ UDPGothic"/>
                        </a:rPr>
                        <a:t>12万円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6C93EA"/>
                          </a:solidFill>
                          <a:latin typeface="BIZ UDPGothic"/>
                          <a:ea typeface="BIZ UDPGothic"/>
                          <a:cs typeface="BIZ UDPGothic"/>
                          <a:sym typeface="BIZ UDPGothic"/>
                        </a:rPr>
                        <a:t>13.5万円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FDAA03"/>
                          </a:solidFill>
                          <a:latin typeface="BIZ UDPGothic"/>
                          <a:ea typeface="BIZ UDPGothic"/>
                          <a:cs typeface="BIZ UDPGothic"/>
                          <a:sym typeface="BIZ UDPGothic"/>
                        </a:rPr>
                        <a:t>15.5万円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D840D1"/>
                          </a:solidFill>
                          <a:latin typeface="BIZ UDPGothic"/>
                          <a:ea typeface="BIZ UDPGothic"/>
                          <a:cs typeface="BIZ UDPGothic"/>
                          <a:sym typeface="BIZ UDPGothic"/>
                        </a:rPr>
                        <a:t>25.5万円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ja-JP" sz="1600" u="none" cap="none" strike="noStrike">
                          <a:solidFill>
                            <a:srgbClr val="757070"/>
                          </a:solidFill>
                          <a:latin typeface="BIZ UDPGothic"/>
                          <a:ea typeface="BIZ UDPGothic"/>
                          <a:cs typeface="BIZ UDPGothic"/>
                          <a:sym typeface="BIZ UDPGothic"/>
                        </a:rPr>
                        <a:t>38.5万円</a:t>
                      </a:r>
                      <a:endParaRPr sz="1400" u="none" cap="none" strike="noStrike">
                        <a:latin typeface="BIZ UDPGothic"/>
                        <a:ea typeface="BIZ UDPGothic"/>
                        <a:cs typeface="BIZ UDPGothic"/>
                        <a:sym typeface="BIZ UDPGothic"/>
                      </a:endParaRPr>
                    </a:p>
                  </a:txBody>
                  <a:tcPr marT="41450" marB="41450" marR="82925" marL="82925" anchor="ctr">
                    <a:lnL cap="flat" cmpd="sng" w="12700">
                      <a:solidFill>
                        <a:srgbClr val="163F9B"/>
                      </a:solidFill>
                      <a:prstDash val="solid"/>
                      <a:round/>
                      <a:headEnd len="sm" w="sm" type="none"/>
                      <a:tailEnd len="sm" w="sm" type="none"/>
                    </a:lnL>
                    <a:lnR cap="flat" cmpd="sng" w="12700">
                      <a:solidFill>
                        <a:srgbClr val="163F9B"/>
                      </a:solidFill>
                      <a:prstDash val="solid"/>
                      <a:round/>
                      <a:headEnd len="sm" w="sm" type="none"/>
                      <a:tailEnd len="sm" w="sm" type="none"/>
                    </a:lnR>
                    <a:lnT cap="flat" cmpd="sng" w="28575">
                      <a:solidFill>
                        <a:srgbClr val="163F9B"/>
                      </a:solidFill>
                      <a:prstDash val="solid"/>
                      <a:round/>
                      <a:headEnd len="sm" w="sm" type="none"/>
                      <a:tailEnd len="sm" w="sm" type="none"/>
                    </a:lnT>
                    <a:lnB cap="flat" cmpd="sng" w="12700">
                      <a:solidFill>
                        <a:srgbClr val="163F9B"/>
                      </a:solidFill>
                      <a:prstDash val="solid"/>
                      <a:round/>
                      <a:headEnd len="sm" w="sm" type="none"/>
                      <a:tailEnd len="sm" w="sm" type="none"/>
                    </a:lnB>
                    <a:solidFill>
                      <a:srgbClr val="FFFBF3"/>
                    </a:solidFill>
                  </a:tcPr>
                </a:tc>
              </a:tr>
            </a:tbl>
          </a:graphicData>
        </a:graphic>
      </p:graphicFrame>
      <p:sp>
        <p:nvSpPr>
          <p:cNvPr id="1161" name="Google Shape;1161;p42"/>
          <p:cNvSpPr txBox="1"/>
          <p:nvPr/>
        </p:nvSpPr>
        <p:spPr>
          <a:xfrm>
            <a:off x="1121676" y="5423825"/>
            <a:ext cx="10364100" cy="134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※１　SEO記事作成、サマリ動画作成は、年4回まで実施可能です。また、別途オプションとして購入いただくことでそれ以上も実施可能です。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※２　マジフォロは年120人分まで実施可能です。また、別途オプションとして購入いただくことでそれ以上も実施可能です。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※３　マジフォロプラスの毎月の活動費用を含んでいます。アポ獲得時の成果報酬（1アポ3万円）が別途かかります。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※４　追加集客枠プレゼント特典は、マジセミ倶楽部にご加入いただいてから1年後に付与され、以降毎年同月に付与されます。</a:t>
            </a:r>
            <a:endParaRPr b="0" i="0" sz="1270" u="none" cap="none" strike="noStrike">
              <a:solidFill>
                <a:srgbClr val="163F9B"/>
              </a:solidFill>
              <a:latin typeface="BIZ UDPGothic"/>
              <a:ea typeface="BIZ UDPGothic"/>
              <a:cs typeface="BIZ UDPGothic"/>
              <a:sym typeface="BIZ UDPGothic"/>
            </a:endParaRPr>
          </a:p>
          <a:p>
            <a:pPr indent="0" lvl="0" marL="0" marR="0" rtl="0" algn="l">
              <a:lnSpc>
                <a:spcPct val="100000"/>
              </a:lnSpc>
              <a:spcBef>
                <a:spcPts val="544"/>
              </a:spcBef>
              <a:spcAft>
                <a:spcPts val="0"/>
              </a:spcAft>
              <a:buClr>
                <a:srgbClr val="000000"/>
              </a:buClr>
              <a:buSzPts val="1270"/>
              <a:buFont typeface="Arial"/>
              <a:buNone/>
            </a:pPr>
            <a:r>
              <a:rPr b="0" i="0" lang="ja-JP" sz="1270" u="none" cap="none" strike="noStrike">
                <a:solidFill>
                  <a:srgbClr val="163F9B"/>
                </a:solidFill>
                <a:latin typeface="BIZ UDPGothic"/>
                <a:ea typeface="BIZ UDPGothic"/>
                <a:cs typeface="BIZ UDPGothic"/>
                <a:sym typeface="BIZ UDPGothic"/>
              </a:rPr>
              <a:t>(金額は全て税別です)</a:t>
            </a:r>
            <a:endParaRPr b="0" i="0" sz="1400" u="none" cap="none" strike="noStrike">
              <a:solidFill>
                <a:srgbClr val="000000"/>
              </a:solidFill>
              <a:latin typeface="BIZ UDPGothic"/>
              <a:ea typeface="BIZ UDPGothic"/>
              <a:cs typeface="BIZ UDPGothic"/>
              <a:sym typeface="BIZ UDPGothic"/>
            </a:endParaRPr>
          </a:p>
        </p:txBody>
      </p:sp>
      <p:sp>
        <p:nvSpPr>
          <p:cNvPr id="1162" name="Google Shape;1162;p42"/>
          <p:cNvSpPr txBox="1"/>
          <p:nvPr/>
        </p:nvSpPr>
        <p:spPr>
          <a:xfrm>
            <a:off x="292660" y="7028"/>
            <a:ext cx="9264807" cy="709192"/>
          </a:xfrm>
          <a:prstGeom prst="rect">
            <a:avLst/>
          </a:prstGeom>
          <a:noFill/>
          <a:ln>
            <a:noFill/>
          </a:ln>
        </p:spPr>
        <p:txBody>
          <a:bodyPr anchorCtr="0" anchor="t" bIns="45675" lIns="91400" spcFirstLastPara="1" rIns="91400" wrap="square" tIns="107975">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rgbClr val="163F9B"/>
                </a:solidFill>
                <a:latin typeface="BIZ UDPGothic"/>
                <a:ea typeface="BIZ UDPGothic"/>
                <a:cs typeface="BIZ UDPGothic"/>
                <a:sym typeface="BIZ UDPGothic"/>
              </a:rPr>
              <a:t>マジセミ倶楽部のお得なプラン（改定予定）</a:t>
            </a:r>
            <a:endParaRPr b="0" i="0" sz="2399" u="none" cap="none" strike="noStrike">
              <a:solidFill>
                <a:srgbClr val="163F9B"/>
              </a:solidFill>
              <a:latin typeface="BIZ UDPGothic"/>
              <a:ea typeface="BIZ UDPGothic"/>
              <a:cs typeface="BIZ UDPGothic"/>
              <a:sym typeface="BIZ UDPGothic"/>
            </a:endParaRPr>
          </a:p>
        </p:txBody>
      </p:sp>
      <p:cxnSp>
        <p:nvCxnSpPr>
          <p:cNvPr id="1163" name="Google Shape;1163;p42"/>
          <p:cNvCxnSpPr/>
          <p:nvPr/>
        </p:nvCxnSpPr>
        <p:spPr>
          <a:xfrm>
            <a:off x="6591" y="786249"/>
            <a:ext cx="12185170" cy="0"/>
          </a:xfrm>
          <a:prstGeom prst="straightConnector1">
            <a:avLst/>
          </a:prstGeom>
          <a:noFill/>
          <a:ln cap="flat" cmpd="sng" w="9525">
            <a:solidFill>
              <a:srgbClr val="163F9B"/>
            </a:solidFill>
            <a:prstDash val="solid"/>
            <a:miter lim="800000"/>
            <a:headEnd len="sm" w="sm" type="none"/>
            <a:tailEnd len="sm" w="sm" type="none"/>
          </a:ln>
        </p:spPr>
      </p:cxnSp>
      <p:sp>
        <p:nvSpPr>
          <p:cNvPr id="1164" name="Google Shape;1164;p42"/>
          <p:cNvSpPr/>
          <p:nvPr/>
        </p:nvSpPr>
        <p:spPr>
          <a:xfrm>
            <a:off x="12031906" y="-7490"/>
            <a:ext cx="163393" cy="800294"/>
          </a:xfrm>
          <a:prstGeom prst="rect">
            <a:avLst/>
          </a:prstGeom>
          <a:solidFill>
            <a:srgbClr val="163F9B"/>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5" name="Google Shape;1165;p42"/>
          <p:cNvSpPr txBox="1"/>
          <p:nvPr/>
        </p:nvSpPr>
        <p:spPr>
          <a:xfrm>
            <a:off x="10249471" y="222293"/>
            <a:ext cx="1696938" cy="276954"/>
          </a:xfrm>
          <a:prstGeom prst="rect">
            <a:avLst/>
          </a:prstGeom>
          <a:noFill/>
          <a:ln>
            <a:noFill/>
          </a:ln>
        </p:spPr>
        <p:txBody>
          <a:bodyPr anchorCtr="0" anchor="t" bIns="45675" lIns="91400" spcFirstLastPara="1" rIns="91400" wrap="square" tIns="45675">
            <a:spAutoFit/>
          </a:bodyPr>
          <a:lstStyle/>
          <a:p>
            <a:pPr indent="0" lvl="0" marL="0" marR="0" rtl="0" algn="r">
              <a:lnSpc>
                <a:spcPct val="100000"/>
              </a:lnSpc>
              <a:spcBef>
                <a:spcPts val="0"/>
              </a:spcBef>
              <a:spcAft>
                <a:spcPts val="0"/>
              </a:spcAft>
              <a:buClr>
                <a:srgbClr val="000000"/>
              </a:buClr>
              <a:buSzPts val="1200"/>
              <a:buFont typeface="Arial"/>
              <a:buNone/>
            </a:pPr>
            <a:r>
              <a:rPr b="1" i="0" lang="ja-JP" sz="1200" u="none" cap="none" strike="noStrike">
                <a:solidFill>
                  <a:srgbClr val="163F9B"/>
                </a:solidFill>
                <a:latin typeface="BIZ UDPGothic"/>
                <a:ea typeface="BIZ UDPGothic"/>
                <a:cs typeface="BIZ UDPGothic"/>
                <a:sym typeface="BIZ UDPGothic"/>
              </a:rPr>
              <a:t>Pricing </a:t>
            </a:r>
            <a:r>
              <a:rPr b="0" i="0" lang="ja-JP" sz="1200" u="none" cap="none" strike="noStrike">
                <a:solidFill>
                  <a:srgbClr val="163F9B"/>
                </a:solidFill>
                <a:latin typeface="BIZ UDPGothic"/>
                <a:ea typeface="BIZ UDPGothic"/>
                <a:cs typeface="BIZ UDPGothic"/>
                <a:sym typeface="BIZ UDPGothic"/>
              </a:rPr>
              <a:t>Plans</a:t>
            </a:r>
            <a:endParaRPr b="0" i="0" sz="1200" u="none" cap="none" strike="noStrike">
              <a:solidFill>
                <a:srgbClr val="163F9B"/>
              </a:solidFill>
              <a:latin typeface="BIZ UDPGothic"/>
              <a:ea typeface="BIZ UDPGothic"/>
              <a:cs typeface="BIZ UDPGothic"/>
              <a:sym typeface="BIZ UDPGothic"/>
            </a:endParaRPr>
          </a:p>
        </p:txBody>
      </p:sp>
      <p:sp>
        <p:nvSpPr>
          <p:cNvPr id="1166" name="Google Shape;1166;p42"/>
          <p:cNvSpPr/>
          <p:nvPr/>
        </p:nvSpPr>
        <p:spPr>
          <a:xfrm>
            <a:off x="3160710" y="1802823"/>
            <a:ext cx="1404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シンプルにウェビナー</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開催だけ依頼したい</a:t>
            </a:r>
            <a:endParaRPr b="0" i="0" sz="1400" u="none" cap="none" strike="noStrike">
              <a:solidFill>
                <a:srgbClr val="000000"/>
              </a:solidFill>
              <a:latin typeface="BIZ UDPGothic"/>
              <a:ea typeface="BIZ UDPGothic"/>
              <a:cs typeface="BIZ UDPGothic"/>
              <a:sym typeface="BIZ UDPGothic"/>
            </a:endParaRPr>
          </a:p>
        </p:txBody>
      </p:sp>
      <p:sp>
        <p:nvSpPr>
          <p:cNvPr id="1167" name="Google Shape;1167;p42"/>
          <p:cNvSpPr/>
          <p:nvPr/>
        </p:nvSpPr>
        <p:spPr>
          <a:xfrm>
            <a:off x="4744702" y="1802823"/>
            <a:ext cx="1692000"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講演内容を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Webサイトにも活用したい</a:t>
            </a:r>
            <a:endParaRPr b="0" i="0" sz="1000" u="none" cap="none" strike="noStrike">
              <a:solidFill>
                <a:schemeClr val="lt1"/>
              </a:solidFill>
              <a:latin typeface="BIZ UDPGothic"/>
              <a:ea typeface="BIZ UDPGothic"/>
              <a:cs typeface="BIZ UDPGothic"/>
              <a:sym typeface="BIZ UDPGothic"/>
            </a:endParaRPr>
          </a:p>
        </p:txBody>
      </p:sp>
      <p:sp>
        <p:nvSpPr>
          <p:cNvPr id="1168" name="Google Shape;1168;p42"/>
          <p:cNvSpPr/>
          <p:nvPr/>
        </p:nvSpPr>
        <p:spPr>
          <a:xfrm>
            <a:off x="6552978"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ウェビナー開催直後に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フォローしたい</a:t>
            </a:r>
            <a:endParaRPr b="0" i="0" sz="1000" u="none" cap="none" strike="noStrike">
              <a:solidFill>
                <a:schemeClr val="lt1"/>
              </a:solidFill>
              <a:latin typeface="BIZ UDPGothic"/>
              <a:ea typeface="BIZ UDPGothic"/>
              <a:cs typeface="BIZ UDPGothic"/>
              <a:sym typeface="BIZ UDPGothic"/>
            </a:endParaRPr>
          </a:p>
        </p:txBody>
      </p:sp>
      <p:sp>
        <p:nvSpPr>
          <p:cNvPr id="1169" name="Google Shape;1169;p42"/>
          <p:cNvSpPr/>
          <p:nvPr/>
        </p:nvSpPr>
        <p:spPr>
          <a:xfrm>
            <a:off x="8197756" y="1802823"/>
            <a:ext cx="1462453"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ウェビナーから確実に</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商談につなげたい</a:t>
            </a:r>
            <a:endParaRPr b="0" i="0" sz="1400" u="none" cap="none" strike="noStrike">
              <a:solidFill>
                <a:srgbClr val="000000"/>
              </a:solidFill>
              <a:latin typeface="BIZ UDPGothic"/>
              <a:ea typeface="BIZ UDPGothic"/>
              <a:cs typeface="BIZ UDPGothic"/>
              <a:sym typeface="BIZ UDPGothic"/>
            </a:endParaRPr>
          </a:p>
        </p:txBody>
      </p:sp>
      <p:sp>
        <p:nvSpPr>
          <p:cNvPr id="1170" name="Google Shape;1170;p42"/>
          <p:cNvSpPr/>
          <p:nvPr/>
        </p:nvSpPr>
        <p:spPr>
          <a:xfrm>
            <a:off x="9961385" y="1802823"/>
            <a:ext cx="1366779" cy="4320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ウェビナーの効果を</a:t>
            </a:r>
            <a:endParaRPr b="0" i="0" sz="10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000"/>
              <a:buFont typeface="Arial"/>
              <a:buNone/>
            </a:pPr>
            <a:r>
              <a:rPr b="0" i="0" lang="ja-JP" sz="1000" u="none" cap="none" strike="noStrike">
                <a:solidFill>
                  <a:schemeClr val="lt1"/>
                </a:solidFill>
                <a:latin typeface="BIZ UDPGothic"/>
                <a:ea typeface="BIZ UDPGothic"/>
                <a:cs typeface="BIZ UDPGothic"/>
                <a:sym typeface="BIZ UDPGothic"/>
              </a:rPr>
              <a:t>最大化したい</a:t>
            </a:r>
            <a:endParaRPr b="0" i="0" sz="1000" u="none" cap="none" strike="noStrike">
              <a:solidFill>
                <a:schemeClr val="lt1"/>
              </a:solidFill>
              <a:latin typeface="BIZ UDPGothic"/>
              <a:ea typeface="BIZ UDPGothic"/>
              <a:cs typeface="BIZ UDPGothic"/>
              <a:sym typeface="BIZ UDPGothic"/>
            </a:endParaRPr>
          </a:p>
        </p:txBody>
      </p:sp>
      <p:sp>
        <p:nvSpPr>
          <p:cNvPr id="1171" name="Google Shape;1171;p42"/>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72" name="Google Shape;1172;p42"/>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cxnSp>
        <p:nvCxnSpPr>
          <p:cNvPr id="1177" name="Google Shape;1177;p43"/>
          <p:cNvCxnSpPr/>
          <p:nvPr/>
        </p:nvCxnSpPr>
        <p:spPr>
          <a:xfrm>
            <a:off x="6350" y="53052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78" name="Google Shape;1178;p43"/>
          <p:cNvSpPr/>
          <p:nvPr/>
        </p:nvSpPr>
        <p:spPr>
          <a:xfrm>
            <a:off x="12028601" y="-535"/>
            <a:ext cx="163399" cy="5323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9" name="Google Shape;1179;p43"/>
          <p:cNvSpPr txBox="1"/>
          <p:nvPr/>
        </p:nvSpPr>
        <p:spPr>
          <a:xfrm>
            <a:off x="571011" y="-13075"/>
            <a:ext cx="9543048"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2800" u="none" cap="none" strike="noStrike">
                <a:solidFill>
                  <a:schemeClr val="accent4"/>
                </a:solidFill>
                <a:latin typeface="BIZ UDPGothic"/>
                <a:ea typeface="BIZ UDPGothic"/>
                <a:cs typeface="BIZ UDPGothic"/>
                <a:sym typeface="BIZ UDPGothic"/>
              </a:rPr>
              <a:t>その他のオプション　</a:t>
            </a:r>
            <a:r>
              <a:rPr b="0" i="0" lang="ja-JP" sz="1800" u="none" cap="none" strike="noStrike">
                <a:solidFill>
                  <a:schemeClr val="accent4"/>
                </a:solidFill>
                <a:latin typeface="BIZ UDPGothic"/>
                <a:ea typeface="BIZ UDPGothic"/>
                <a:cs typeface="BIZ UDPGothic"/>
                <a:sym typeface="BIZ UDPGothic"/>
              </a:rPr>
              <a:t>※詳細は個別にご相談ください</a:t>
            </a:r>
            <a:endParaRPr b="0" i="0" sz="1400" u="none" cap="none" strike="noStrike">
              <a:solidFill>
                <a:srgbClr val="000000"/>
              </a:solidFill>
              <a:latin typeface="BIZ UDPGothic"/>
              <a:ea typeface="BIZ UDPGothic"/>
              <a:cs typeface="BIZ UDPGothic"/>
              <a:sym typeface="BIZ UDPGothic"/>
            </a:endParaRPr>
          </a:p>
        </p:txBody>
      </p:sp>
      <p:sp>
        <p:nvSpPr>
          <p:cNvPr id="1180" name="Google Shape;1180;p43"/>
          <p:cNvSpPr txBox="1"/>
          <p:nvPr/>
        </p:nvSpPr>
        <p:spPr>
          <a:xfrm>
            <a:off x="10428204" y="59906"/>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aphicFrame>
        <p:nvGraphicFramePr>
          <p:cNvPr id="1181" name="Google Shape;1181;p43"/>
          <p:cNvGraphicFramePr/>
          <p:nvPr/>
        </p:nvGraphicFramePr>
        <p:xfrm>
          <a:off x="393729" y="804881"/>
          <a:ext cx="3000000" cy="3000000"/>
        </p:xfrm>
        <a:graphic>
          <a:graphicData uri="http://schemas.openxmlformats.org/drawingml/2006/table">
            <a:tbl>
              <a:tblPr bandRow="1" firstRow="1">
                <a:noFill/>
                <a:tableStyleId>{36977B20-A630-4A1D-81F4-7C21FFB1FC08}</a:tableStyleId>
              </a:tblPr>
              <a:tblGrid>
                <a:gridCol w="2414775"/>
                <a:gridCol w="2006075"/>
                <a:gridCol w="6923325"/>
              </a:tblGrid>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名称</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料金（税別）</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400" u="none" cap="none" strike="noStrike">
                          <a:latin typeface="BIZ UDPGothic"/>
                          <a:ea typeface="BIZ UDPGothic"/>
                          <a:cs typeface="BIZ UDPGothic"/>
                          <a:sym typeface="BIZ UDPGothic"/>
                        </a:rPr>
                        <a:t>内容</a:t>
                      </a:r>
                      <a:endParaRPr sz="1400" u="none" cap="none" strike="noStrike">
                        <a:latin typeface="BIZ UDPGothic"/>
                        <a:ea typeface="BIZ UDPGothic"/>
                        <a:cs typeface="BIZ UDPGothic"/>
                        <a:sym typeface="BIZ UDPGothic"/>
                      </a:endParaRPr>
                    </a:p>
                  </a:txBody>
                  <a:tcPr marT="45725" marB="45725" marR="91450" marL="9145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102F74"/>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マジフォロ</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a:t>
                      </a:r>
                      <a:r>
                        <a:rPr lang="ja-JP" sz="1200" u="none" cap="none" strike="noStrike">
                          <a:solidFill>
                            <a:schemeClr val="accent4"/>
                          </a:solidFill>
                          <a:latin typeface="BIZ UDPGothic"/>
                          <a:ea typeface="BIZ UDPGothic"/>
                          <a:cs typeface="BIZ UDPGothic"/>
                          <a:sym typeface="BIZ UDPGothic"/>
                        </a:rPr>
                        <a:t>セミナー</a:t>
                      </a:r>
                      <a:r>
                        <a:rPr lang="ja-JP" sz="1200" u="none" cap="none" strike="noStrike">
                          <a:solidFill>
                            <a:srgbClr val="153D97"/>
                          </a:solidFill>
                          <a:latin typeface="BIZ UDPGothic"/>
                          <a:ea typeface="BIZ UDPGothic"/>
                          <a:cs typeface="BIZ UDPGothic"/>
                          <a:sym typeface="BIZ UDPGothic"/>
                        </a:rPr>
                        <a:t>後のフォロー代行）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@3,500円×集客人数</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マジセミのフォロー専門スタッフが、セミナー終了直後に参加者、欠席者に対して、メール、電話でフォローします。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SEO記事作成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セミナーの講演内容から、SEOを意識した3,000字程度の記事を作成します。貴社のWebサイトに掲載することで、コンテンツマーケティングを促進します。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55625">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フル動画提供/有料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20万円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セミナー動画をご提供させていただき、２次利用していただくためのオプションです。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※一定の利用制限内であれば無料でご提供いたします。トライアル時は、有料、無料ともご提供はありません。</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900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サマリ動画作成</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セミナー動画をYoutube等に掲載する場合、長時間の動画は嫌われる傾向があります。このため5～10分程度に編集してご提供いたします。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見逃し配信</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5万円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セミナー申込者の内、当日欠席された方に対して、当日の動画を視聴していただきます。</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229450">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rgbClr val="153D97"/>
                          </a:solidFill>
                          <a:latin typeface="BIZ UDPGothic"/>
                          <a:ea typeface="BIZ UDPGothic"/>
                          <a:cs typeface="BIZ UDPGothic"/>
                          <a:sym typeface="BIZ UDPGothic"/>
                        </a:rPr>
                        <a:t>再放送</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@14,500円/10,000円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過去マジセミで開催した録画を使って、手間なく追加のウェビナーを開催します。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4415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２ステップウェビナー</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過去に貴社のウェビナーにお申し込みいただいた方（貴社の見込み客）に対して、より商談（アポ）につながるテーマ（他社比較、製品紹介、デモなど）を企画し、開催します。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chemeClr val="accent4"/>
                          </a:solidFill>
                          <a:latin typeface="BIZ UDPGothic"/>
                          <a:ea typeface="BIZ UDPGothic"/>
                          <a:cs typeface="BIZ UDPGothic"/>
                          <a:sym typeface="BIZ UDPGothic"/>
                        </a:rPr>
                        <a:t>運営支援（運営代行）</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２０万円</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貴社セミナーの運営を代行します。申込みページの作成、申込者の管理、Zoomの貸出、当日の司会進行、など一連の作業を代行します。（集客は含まれません。貴社にて集客していただきます。）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マジセミ代表 寺田による</a:t>
                      </a:r>
                      <a:endParaRPr sz="1200" u="none" cap="none" strike="noStrike">
                        <a:solidFill>
                          <a:srgbClr val="153D97"/>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貴社セミナーでのプレゼン</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※30分～1時間程度</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マジセミ代表 寺田が、貴社セミナーでのプレゼンや対談、パネルディスカッションのファシリテーターを行います。テーマはご相談ください。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153D97"/>
                        </a:buClr>
                        <a:buSzPts val="1400"/>
                        <a:buFont typeface="Arial"/>
                        <a:buNone/>
                      </a:pPr>
                      <a:r>
                        <a:rPr lang="ja-JP" sz="1200" u="none" cap="none" strike="noStrike">
                          <a:solidFill>
                            <a:srgbClr val="153D97"/>
                          </a:solidFill>
                          <a:latin typeface="BIZ UDPGothic"/>
                          <a:ea typeface="BIZ UDPGothic"/>
                          <a:cs typeface="BIZ UDPGothic"/>
                          <a:sym typeface="BIZ UDPGothic"/>
                        </a:rPr>
                        <a:t>“エバンジェリストAI”デジタル寺田による基調講演代行</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10万円</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生成AIを活用した“エバンジェリストAI”デジタル寺田が、貴社のウェビナーで基調講演を行います。</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・セミナーで講演するが、講演原稿・スライドを作成する時間がない</a:t>
                      </a:r>
                      <a:endParaRPr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400"/>
                        <a:buFont typeface="Arial"/>
                        <a:buNone/>
                      </a:pPr>
                      <a:r>
                        <a:rPr lang="ja-JP" sz="1200" u="none" cap="none" strike="noStrike">
                          <a:solidFill>
                            <a:schemeClr val="accent4"/>
                          </a:solidFill>
                          <a:latin typeface="BIZ UDPGothic"/>
                          <a:ea typeface="BIZ UDPGothic"/>
                          <a:cs typeface="BIZ UDPGothic"/>
                          <a:sym typeface="BIZ UDPGothic"/>
                        </a:rPr>
                        <a:t>・プレゼンが上手な社員がいない（又は忙しい）ため、プレゼンまで含めて代行してほしい</a:t>
                      </a:r>
                      <a:endParaRPr sz="1200" u="none" cap="none" strike="noStrike">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SEO動画作成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1本5万円～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※10本単位、初期費用別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Youtubeの検索や、Googleの動画検索で上位表示を狙うための施策です。マジセミが貴社専用のAIアバターを作成、用語解説の動画コンテンツを作成します。原稿も納品、ブログ活用も可能です。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r h="367100">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rgbClr val="153D97"/>
                          </a:solidFill>
                          <a:latin typeface="BIZ UDPGothic"/>
                          <a:ea typeface="BIZ UDPGothic"/>
                          <a:cs typeface="BIZ UDPGothic"/>
                          <a:sym typeface="BIZ UDPGothic"/>
                        </a:rPr>
                        <a:t>製品比較動画作成</a:t>
                      </a:r>
                      <a:endParaRPr sz="1200" u="none" cap="none" strike="noStrike">
                        <a:solidFill>
                          <a:srgbClr val="153D97"/>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50万円～</a:t>
                      </a:r>
                      <a:endParaRPr sz="12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※初期費用別</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ja-JP" sz="1200" u="none" cap="none" strike="noStrike">
                          <a:solidFill>
                            <a:schemeClr val="accent4"/>
                          </a:solidFill>
                          <a:latin typeface="BIZ UDPGothic"/>
                          <a:ea typeface="BIZ UDPGothic"/>
                          <a:cs typeface="BIZ UDPGothic"/>
                          <a:sym typeface="BIZ UDPGothic"/>
                        </a:rPr>
                        <a:t>貴社の製品の強みを強力に認知させるための競合製品比較動画を作成します。マジセミが貴社専用のAIアバターを作成、製品比較動画コンテンツを作成します。ウェビナーでの配信も可能です。</a:t>
                      </a:r>
                      <a:endParaRPr sz="1200" u="none" cap="none" strike="noStrike">
                        <a:solidFill>
                          <a:schemeClr val="accent4"/>
                        </a:solidFill>
                        <a:latin typeface="BIZ UDPGothic"/>
                        <a:ea typeface="BIZ UDPGothic"/>
                        <a:cs typeface="BIZ UDPGothic"/>
                        <a:sym typeface="BIZ UDPGothic"/>
                      </a:endParaRPr>
                    </a:p>
                  </a:txBody>
                  <a:tcPr marT="45725" marB="45725" marR="91450" marL="9145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chemeClr val="lt1"/>
                    </a:solidFill>
                  </a:tcPr>
                </a:tc>
              </a:tr>
            </a:tbl>
          </a:graphicData>
        </a:graphic>
      </p:graphicFrame>
      <p:sp>
        <p:nvSpPr>
          <p:cNvPr id="1182" name="Google Shape;1182;p43"/>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183" name="Google Shape;1183;p43"/>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cxnSp>
        <p:nvCxnSpPr>
          <p:cNvPr id="1188" name="Google Shape;1188;p44"/>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189" name="Google Shape;1189;p44"/>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0" name="Google Shape;1190;p44"/>
          <p:cNvSpPr txBox="1"/>
          <p:nvPr/>
        </p:nvSpPr>
        <p:spPr>
          <a:xfrm>
            <a:off x="571011" y="15500"/>
            <a:ext cx="4628400" cy="709199"/>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3600"/>
              <a:buFont typeface="Arial"/>
              <a:buNone/>
            </a:pPr>
            <a:r>
              <a:rPr b="0" i="0" lang="ja-JP" sz="3600" u="none" cap="none" strike="noStrike">
                <a:solidFill>
                  <a:schemeClr val="accent4"/>
                </a:solidFill>
                <a:latin typeface="BIZ UDPGothic"/>
                <a:ea typeface="BIZ UDPGothic"/>
                <a:cs typeface="BIZ UDPGothic"/>
                <a:sym typeface="BIZ UDPGothic"/>
              </a:rPr>
              <a:t>注意事項</a:t>
            </a:r>
            <a:endParaRPr b="0" i="0" sz="1400" u="none" cap="none" strike="noStrike">
              <a:solidFill>
                <a:srgbClr val="000000"/>
              </a:solidFill>
              <a:latin typeface="BIZ UDPGothic"/>
              <a:ea typeface="BIZ UDPGothic"/>
              <a:cs typeface="BIZ UDPGothic"/>
              <a:sym typeface="BIZ UDPGothic"/>
            </a:endParaRPr>
          </a:p>
        </p:txBody>
      </p:sp>
      <p:sp>
        <p:nvSpPr>
          <p:cNvPr id="1191" name="Google Shape;1191;p44"/>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sp>
        <p:nvSpPr>
          <p:cNvPr id="1192" name="Google Shape;1192;p44"/>
          <p:cNvSpPr txBox="1"/>
          <p:nvPr/>
        </p:nvSpPr>
        <p:spPr>
          <a:xfrm>
            <a:off x="571000" y="880025"/>
            <a:ext cx="111432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割増料金</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60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 キャンセル料金</a:t>
            </a:r>
            <a:endParaRPr b="0" i="0" sz="1400" u="none" cap="none" strike="noStrike">
              <a:solidFill>
                <a:srgbClr val="000000"/>
              </a:solidFill>
              <a:latin typeface="Arial"/>
              <a:ea typeface="Arial"/>
              <a:cs typeface="Arial"/>
              <a:sym typeface="Arial"/>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全てのサービスにおいて、マジカン（マジセミ管理画面）から「本申込」をしていただいた後、又は発注書・申込書を受領した後にキャンセルされた場合、100%のキャンセル料金が発生します。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但し、ウェビナー開催については、ビジターは20名分のキャンセル料金、マジセミ倶楽部においては30名分の集客枠の消費を上限とします。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マジフォロについては、ビジターの場合は20名分、マジセミ倶楽部の場合は30名分のキャンセル料金を上限とします。</a:t>
            </a:r>
            <a:endParaRPr b="0" i="0" sz="1400" u="none" cap="none" strike="noStrike">
              <a:solidFill>
                <a:srgbClr val="000000"/>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ウェビナー開催において、タイトル、告知文などの調整が遅れて、ウェビナーの公開が開催日の１０営業日前の17時までに行えなかった場合、キャンセルの扱いとし上記キャンセル料金をご請求いたします。</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マジセミ倶楽部の退会時、集客枠残について返金できません。</a:t>
            </a:r>
            <a:endParaRPr b="0" i="0" sz="1400" u="none" cap="none" strike="noStrike">
              <a:solidFill>
                <a:schemeClr val="accent4"/>
              </a:solidFill>
              <a:latin typeface="BIZ UDPGothic"/>
              <a:ea typeface="BIZ UDPGothic"/>
              <a:cs typeface="BIZ UDPGothic"/>
              <a:sym typeface="BIZ UDPGothic"/>
            </a:endParaRPr>
          </a:p>
          <a:p>
            <a:pPr indent="-292100" lvl="2" marL="360000" marR="0" rtl="0" algn="l">
              <a:lnSpc>
                <a:spcPct val="93750"/>
              </a:lnSpc>
              <a:spcBef>
                <a:spcPts val="600"/>
              </a:spcBef>
              <a:spcAft>
                <a:spcPts val="0"/>
              </a:spcAft>
              <a:buClr>
                <a:schemeClr val="accent4"/>
              </a:buClr>
              <a:buSzPts val="1400"/>
              <a:buFont typeface="BIZ UDPGothic"/>
              <a:buChar char="•"/>
            </a:pPr>
            <a:r>
              <a:rPr b="0" i="0" lang="ja-JP" sz="1400" u="none" cap="none" strike="noStrike">
                <a:solidFill>
                  <a:schemeClr val="accent4"/>
                </a:solidFill>
                <a:latin typeface="BIZ UDPGothic"/>
                <a:ea typeface="BIZ UDPGothic"/>
                <a:cs typeface="BIZ UDPGothic"/>
                <a:sym typeface="BIZ UDPGothic"/>
              </a:rPr>
              <a:t>マジセミ倶楽部の主旨を鑑み、マジセミ倶楽部の契約開始から１年以内の解約の場合、ペナルティを設定させていただいております。ご了承ください。（ビジターの料金との差額をご請求いたします）</a:t>
            </a:r>
            <a:endParaRPr b="0" i="0" sz="1600" u="none" cap="none" strike="noStrike">
              <a:solidFill>
                <a:schemeClr val="accent4"/>
              </a:solidFill>
              <a:latin typeface="BIZ UDPGothic"/>
              <a:ea typeface="BIZ UDPGothic"/>
              <a:cs typeface="BIZ UDPGothic"/>
              <a:sym typeface="BIZ UDPGothic"/>
            </a:endParaRPr>
          </a:p>
        </p:txBody>
      </p:sp>
      <p:sp>
        <p:nvSpPr>
          <p:cNvPr id="1193" name="Google Shape;1193;p44"/>
          <p:cNvSpPr/>
          <p:nvPr/>
        </p:nvSpPr>
        <p:spPr>
          <a:xfrm>
            <a:off x="571011" y="922723"/>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44"/>
          <p:cNvSpPr/>
          <p:nvPr/>
        </p:nvSpPr>
        <p:spPr>
          <a:xfrm>
            <a:off x="565357" y="3849321"/>
            <a:ext cx="126341" cy="32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44"/>
          <p:cNvSpPr txBox="1"/>
          <p:nvPr/>
        </p:nvSpPr>
        <p:spPr>
          <a:xfrm>
            <a:off x="4445188" y="1318345"/>
            <a:ext cx="6851667" cy="46769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開催4週間前を過ぎての発注は、料金が割り増しになります。</a:t>
            </a:r>
            <a:endParaRPr b="0" i="0" sz="1600" u="none" cap="none" strike="noStrike">
              <a:solidFill>
                <a:srgbClr val="000000"/>
              </a:solidFill>
              <a:latin typeface="BIZ UDPGothic"/>
              <a:ea typeface="BIZ UDPGothic"/>
              <a:cs typeface="BIZ UDPGothic"/>
              <a:sym typeface="BIZ UDPGothic"/>
            </a:endParaRPr>
          </a:p>
        </p:txBody>
      </p:sp>
      <p:graphicFrame>
        <p:nvGraphicFramePr>
          <p:cNvPr id="1196" name="Google Shape;1196;p44"/>
          <p:cNvGraphicFramePr/>
          <p:nvPr/>
        </p:nvGraphicFramePr>
        <p:xfrm>
          <a:off x="2542247" y="1871499"/>
          <a:ext cx="3000000" cy="3000000"/>
        </p:xfrm>
        <a:graphic>
          <a:graphicData uri="http://schemas.openxmlformats.org/drawingml/2006/table">
            <a:tbl>
              <a:tblPr>
                <a:noFill/>
                <a:tableStyleId>{3467832D-9DE1-49CC-B827-7DFF1556ED4D}</a:tableStyleId>
              </a:tblPr>
              <a:tblGrid>
                <a:gridCol w="3792850"/>
                <a:gridCol w="1859450"/>
                <a:gridCol w="1199350"/>
              </a:tblGrid>
              <a:tr h="242375">
                <a:tc>
                  <a:txBody>
                    <a:bodyPr/>
                    <a:lstStyle/>
                    <a:p>
                      <a:pPr indent="0" lvl="0" marL="0" marR="0" rtl="0" algn="ctr">
                        <a:lnSpc>
                          <a:spcPct val="100000"/>
                        </a:lnSpc>
                        <a:spcBef>
                          <a:spcPts val="0"/>
                        </a:spcBef>
                        <a:spcAft>
                          <a:spcPts val="0"/>
                        </a:spcAft>
                        <a:buClr>
                          <a:srgbClr val="000000"/>
                        </a:buClr>
                        <a:buSzPts val="1800"/>
                        <a:buFont typeface="Arial"/>
                        <a:buNone/>
                      </a:pPr>
                      <a:r>
                        <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単価（税別）</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lt1"/>
                          </a:solidFill>
                          <a:latin typeface="BIZ UDPGothic"/>
                          <a:ea typeface="BIZ UDPGothic"/>
                          <a:cs typeface="BIZ UDPGothic"/>
                          <a:sym typeface="BIZ UDPGothic"/>
                        </a:rPr>
                        <a:t>上限指定</a:t>
                      </a:r>
                      <a:endParaRPr sz="1100" u="none" cap="none" strike="noStrike">
                        <a:solidFill>
                          <a:schemeClr val="lt1"/>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solidFill>
                      <a:srgbClr val="4F7CE6"/>
                    </a:solidFill>
                  </a:tcPr>
                </a:tc>
              </a:tr>
              <a:tr h="404550">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基本料金</a:t>
                      </a:r>
                      <a:endParaRPr sz="11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（開催4週間前以前の発注）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14,500円</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20名以上</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開催4週間前を過ぎての発注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×1.25倍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r h="242375">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開催3週間前を過ぎての発注</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ja-JP" sz="1100" u="none" cap="none" strike="noStrike">
                          <a:solidFill>
                            <a:schemeClr val="accent4"/>
                          </a:solidFill>
                          <a:latin typeface="BIZ UDPGothic"/>
                          <a:ea typeface="BIZ UDPGothic"/>
                          <a:cs typeface="BIZ UDPGothic"/>
                          <a:sym typeface="BIZ UDPGothic"/>
                        </a:rPr>
                        <a:t>×2倍 割増</a:t>
                      </a:r>
                      <a:endParaRPr sz="1100" u="none" cap="none" strike="noStrike">
                        <a:solidFill>
                          <a:schemeClr val="accent4"/>
                        </a:solidFill>
                        <a:latin typeface="BIZ UDPGothic"/>
                        <a:ea typeface="BIZ UDPGothic"/>
                        <a:cs typeface="BIZ UDPGothic"/>
                        <a:sym typeface="BIZ UDPGothic"/>
                      </a:endParaRPr>
                    </a:p>
                  </a:txBody>
                  <a:tcPr marT="41450" marB="41450" marR="82925" marL="82925" anchor="ctr">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vMerge="1"/>
              </a:tr>
            </a:tbl>
          </a:graphicData>
        </a:graphic>
      </p:graphicFrame>
      <p:sp>
        <p:nvSpPr>
          <p:cNvPr id="1197" name="Google Shape;1197;p44"/>
          <p:cNvSpPr txBox="1"/>
          <p:nvPr/>
        </p:nvSpPr>
        <p:spPr>
          <a:xfrm>
            <a:off x="4316361" y="3195806"/>
            <a:ext cx="7397843" cy="740925"/>
          </a:xfrm>
          <a:prstGeom prst="rect">
            <a:avLst/>
          </a:prstGeom>
          <a:noFill/>
          <a:ln>
            <a:noFill/>
          </a:ln>
        </p:spPr>
        <p:txBody>
          <a:bodyPr anchorCtr="0" anchor="t" bIns="45700" lIns="91425" spcFirstLastPara="1" rIns="91425" wrap="square" tIns="45700">
            <a:noAutofit/>
          </a:bodyPr>
          <a:lstStyle/>
          <a:p>
            <a:pPr indent="0" lvl="0" marL="59309" marR="0" rtl="0" algn="l">
              <a:lnSpc>
                <a:spcPct val="100000"/>
              </a:lnSpc>
              <a:spcBef>
                <a:spcPts val="0"/>
              </a:spcBef>
              <a:spcAft>
                <a:spcPts val="0"/>
              </a:spcAft>
              <a:buClr>
                <a:schemeClr val="accent4"/>
              </a:buClr>
              <a:buSzPts val="1800"/>
              <a:buFont typeface="Arial"/>
              <a:buNone/>
            </a:pPr>
            <a:r>
              <a:rPr b="0" i="0" lang="ja-JP" sz="1600" u="none" cap="none" strike="noStrike">
                <a:solidFill>
                  <a:schemeClr val="accent4"/>
                </a:solidFill>
                <a:latin typeface="BIZ UDPGothic"/>
                <a:ea typeface="BIZ UDPGothic"/>
                <a:cs typeface="BIZ UDPGothic"/>
                <a:sym typeface="BIZ UDPGothic"/>
              </a:rPr>
              <a:t>開催4週間前の本申込みが間に合わない場合、割増料金の設定はございませんが、ご相談の上開催を延期させていただきます。</a:t>
            </a:r>
            <a:endParaRPr b="0" i="0" sz="1600" u="none" cap="none" strike="noStrike">
              <a:solidFill>
                <a:schemeClr val="accent4"/>
              </a:solidFill>
              <a:latin typeface="BIZ UDPGothic"/>
              <a:ea typeface="BIZ UDPGothic"/>
              <a:cs typeface="BIZ UDPGothic"/>
              <a:sym typeface="BIZ UDPGothic"/>
            </a:endParaRPr>
          </a:p>
        </p:txBody>
      </p:sp>
      <p:sp>
        <p:nvSpPr>
          <p:cNvPr id="1198" name="Google Shape;1198;p44"/>
          <p:cNvSpPr/>
          <p:nvPr/>
        </p:nvSpPr>
        <p:spPr>
          <a:xfrm>
            <a:off x="2203129" y="3317186"/>
            <a:ext cx="2110406" cy="394972"/>
          </a:xfrm>
          <a:prstGeom prst="rect">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マジセミ倶楽部各種</a:t>
            </a:r>
            <a:endParaRPr b="0" i="0" sz="1400" u="none" cap="none" strike="noStrike">
              <a:solidFill>
                <a:srgbClr val="000000"/>
              </a:solidFill>
              <a:latin typeface="Arial"/>
              <a:ea typeface="Arial"/>
              <a:cs typeface="Arial"/>
              <a:sym typeface="Arial"/>
            </a:endParaRPr>
          </a:p>
        </p:txBody>
      </p:sp>
      <p:sp>
        <p:nvSpPr>
          <p:cNvPr id="1199" name="Google Shape;1199;p44"/>
          <p:cNvSpPr/>
          <p:nvPr/>
        </p:nvSpPr>
        <p:spPr>
          <a:xfrm>
            <a:off x="2205956" y="1386219"/>
            <a:ext cx="2110406" cy="394972"/>
          </a:xfrm>
          <a:prstGeom prst="rect">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マジセミビジター</a:t>
            </a:r>
            <a:endParaRPr b="0" i="0" sz="1400" u="none" cap="none" strike="noStrike">
              <a:solidFill>
                <a:schemeClr val="lt1"/>
              </a:solidFill>
              <a:latin typeface="BIZ UDPGothic"/>
              <a:ea typeface="BIZ UDPGothic"/>
              <a:cs typeface="BIZ UDPGothic"/>
              <a:sym typeface="BIZ UDPGothic"/>
            </a:endParaRPr>
          </a:p>
        </p:txBody>
      </p:sp>
      <p:sp>
        <p:nvSpPr>
          <p:cNvPr id="1200" name="Google Shape;1200;p44"/>
          <p:cNvSpPr txBox="1"/>
          <p:nvPr/>
        </p:nvSpPr>
        <p:spPr>
          <a:xfrm>
            <a:off x="2100200" y="857300"/>
            <a:ext cx="9797700" cy="49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ja-JP" sz="1600" u="none" cap="none" strike="noStrike">
                <a:solidFill>
                  <a:schemeClr val="accent4"/>
                </a:solidFill>
                <a:latin typeface="BIZ UDPGothic"/>
                <a:ea typeface="BIZ UDPGothic"/>
                <a:cs typeface="BIZ UDPGothic"/>
                <a:sym typeface="BIZ UDPGothic"/>
              </a:rPr>
              <a:t>■基本的には6週間前から打ち合わせし、開催4週間前に本申込みいただくスケジュール感となります。</a:t>
            </a:r>
            <a:endParaRPr b="0" i="0" sz="1600" u="none" cap="none" strike="noStrike">
              <a:solidFill>
                <a:srgbClr val="000000"/>
              </a:solidFill>
              <a:latin typeface="BIZ UDPGothic"/>
              <a:ea typeface="BIZ UDPGothic"/>
              <a:cs typeface="BIZ UDPGothic"/>
              <a:sym typeface="BIZ UDPGothic"/>
            </a:endParaRPr>
          </a:p>
        </p:txBody>
      </p:sp>
      <p:sp>
        <p:nvSpPr>
          <p:cNvPr id="1201" name="Google Shape;1201;p44"/>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02" name="Google Shape;1202;p44"/>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5"/>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6"/>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16" name="Google Shape;1216;p46"/>
          <p:cNvSpPr/>
          <p:nvPr/>
        </p:nvSpPr>
        <p:spPr>
          <a:xfrm>
            <a:off x="0" y="-8878"/>
            <a:ext cx="5201692" cy="33172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7" name="Google Shape;1217;p46"/>
          <p:cNvGrpSpPr/>
          <p:nvPr/>
        </p:nvGrpSpPr>
        <p:grpSpPr>
          <a:xfrm>
            <a:off x="700136" y="399627"/>
            <a:ext cx="2012784" cy="2576310"/>
            <a:chOff x="711269" y="1590436"/>
            <a:chExt cx="2012784" cy="2576310"/>
          </a:xfrm>
        </p:grpSpPr>
        <p:sp>
          <p:nvSpPr>
            <p:cNvPr id="1218" name="Google Shape;1218;p46"/>
            <p:cNvSpPr txBox="1"/>
            <p:nvPr/>
          </p:nvSpPr>
          <p:spPr>
            <a:xfrm>
              <a:off x="723521" y="3565246"/>
              <a:ext cx="2000532" cy="6015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2900"/>
                <a:buFont typeface="Arial"/>
                <a:buNone/>
              </a:pPr>
              <a:r>
                <a:rPr b="0" i="0" lang="ja-JP" sz="2900" u="none" cap="none" strike="noStrike">
                  <a:solidFill>
                    <a:schemeClr val="lt1"/>
                  </a:solidFill>
                  <a:latin typeface="BIZ UDPGothic"/>
                  <a:ea typeface="BIZ UDPGothic"/>
                  <a:cs typeface="BIZ UDPGothic"/>
                  <a:sym typeface="BIZ UDPGothic"/>
                </a:rPr>
                <a:t>会社概要</a:t>
              </a:r>
              <a:endParaRPr b="0" i="0" sz="2900" u="none" cap="none" strike="noStrike">
                <a:solidFill>
                  <a:schemeClr val="lt1"/>
                </a:solidFill>
                <a:latin typeface="BIZ UDPGothic"/>
                <a:ea typeface="BIZ UDPGothic"/>
                <a:cs typeface="BIZ UDPGothic"/>
                <a:sym typeface="BIZ UDPGothic"/>
              </a:endParaRPr>
            </a:p>
          </p:txBody>
        </p:sp>
        <p:pic>
          <p:nvPicPr>
            <p:cNvPr descr="抽象, 挿絵 が含まれている画像&#10;&#10;自動的に生成された説明" id="1219" name="Google Shape;1219;p46"/>
            <p:cNvPicPr preferRelativeResize="0"/>
            <p:nvPr/>
          </p:nvPicPr>
          <p:blipFill rotWithShape="1">
            <a:blip r:embed="rId3">
              <a:alphaModFix/>
            </a:blip>
            <a:srcRect b="0" l="0" r="0" t="0"/>
            <a:stretch/>
          </p:blipFill>
          <p:spPr>
            <a:xfrm>
              <a:off x="711269" y="1590436"/>
              <a:ext cx="2000533" cy="2000533"/>
            </a:xfrm>
            <a:prstGeom prst="rect">
              <a:avLst/>
            </a:prstGeom>
            <a:noFill/>
            <a:ln cap="flat" cmpd="sng" w="9525">
              <a:solidFill>
                <a:schemeClr val="lt1"/>
              </a:solidFill>
              <a:prstDash val="solid"/>
              <a:round/>
              <a:headEnd len="sm" w="sm" type="none"/>
              <a:tailEnd len="sm" w="sm" type="none"/>
            </a:ln>
          </p:spPr>
        </p:pic>
      </p:grpSp>
      <p:sp>
        <p:nvSpPr>
          <p:cNvPr id="1220" name="Google Shape;1220;p46"/>
          <p:cNvSpPr txBox="1"/>
          <p:nvPr/>
        </p:nvSpPr>
        <p:spPr>
          <a:xfrm>
            <a:off x="3160822" y="352669"/>
            <a:ext cx="1868100" cy="25704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会社名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本社所在地</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代表者名</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事業内容</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セミナー開催実績</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設立</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資本金</a:t>
            </a:r>
            <a:endParaRPr b="0" i="0" sz="1400" u="none" cap="none" strike="noStrike">
              <a:solidFill>
                <a:schemeClr val="lt1"/>
              </a:solidFill>
              <a:latin typeface="BIZ UDPGothic"/>
              <a:ea typeface="BIZ UDPGothic"/>
              <a:cs typeface="BIZ UDPGothic"/>
              <a:sym typeface="BIZ UDPGothic"/>
            </a:endParaRPr>
          </a:p>
          <a:p>
            <a:pPr indent="0" lvl="0" marL="0" marR="0" rtl="0" algn="r">
              <a:lnSpc>
                <a:spcPct val="150000"/>
              </a:lnSpc>
              <a:spcBef>
                <a:spcPts val="0"/>
              </a:spcBef>
              <a:spcAft>
                <a:spcPts val="0"/>
              </a:spcAft>
              <a:buClr>
                <a:srgbClr val="000000"/>
              </a:buClr>
              <a:buSzPts val="1600"/>
              <a:buFont typeface="Arial"/>
              <a:buNone/>
            </a:pPr>
            <a:r>
              <a:rPr b="0" i="0" lang="ja-JP" sz="1400" u="none" cap="none" strike="noStrike">
                <a:solidFill>
                  <a:schemeClr val="lt1"/>
                </a:solidFill>
                <a:latin typeface="BIZ UDPGothic"/>
                <a:ea typeface="BIZ UDPGothic"/>
                <a:cs typeface="BIZ UDPGothic"/>
                <a:sym typeface="BIZ UDPGothic"/>
              </a:rPr>
              <a:t>従業員数</a:t>
            </a:r>
            <a:endParaRPr b="0" i="0" sz="1400" u="none" cap="none" strike="noStrike">
              <a:solidFill>
                <a:schemeClr val="lt1"/>
              </a:solidFill>
              <a:latin typeface="BIZ UDPGothic"/>
              <a:ea typeface="BIZ UDPGothic"/>
              <a:cs typeface="BIZ UDPGothic"/>
              <a:sym typeface="BIZ UDPGothic"/>
            </a:endParaRPr>
          </a:p>
        </p:txBody>
      </p:sp>
      <p:sp>
        <p:nvSpPr>
          <p:cNvPr id="1221" name="Google Shape;1221;p46"/>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46"/>
          <p:cNvSpPr txBox="1"/>
          <p:nvPr/>
        </p:nvSpPr>
        <p:spPr>
          <a:xfrm>
            <a:off x="5278560" y="357667"/>
            <a:ext cx="565170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マジセミ株式会社</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〒105-0022　東京都港区海岸1丁目2-20汐留ビルディング３階</a:t>
            </a:r>
            <a:br>
              <a:rPr b="0" i="0" lang="ja-JP" sz="1400" u="none" cap="none" strike="noStrike">
                <a:solidFill>
                  <a:schemeClr val="accent4"/>
                </a:solidFill>
                <a:latin typeface="BIZ UDPGothic"/>
                <a:ea typeface="BIZ UDPGothic"/>
                <a:cs typeface="BIZ UDPGothic"/>
                <a:sym typeface="BIZ UDPGothic"/>
              </a:rPr>
            </a:br>
            <a:r>
              <a:rPr b="0" i="0" lang="ja-JP" sz="1400" u="none" cap="none" strike="noStrike">
                <a:solidFill>
                  <a:schemeClr val="accent4"/>
                </a:solidFill>
                <a:latin typeface="BIZ UDPGothic"/>
                <a:ea typeface="BIZ UDPGothic"/>
                <a:cs typeface="BIZ UDPGothic"/>
                <a:sym typeface="BIZ UDPGothic"/>
              </a:rPr>
              <a:t>寺田　雄一</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600"/>
              <a:buFont typeface="Arial"/>
              <a:buNone/>
            </a:pPr>
            <a:r>
              <a:rPr b="0" i="0" lang="ja-JP" sz="1400" u="none" cap="none" strike="noStrike">
                <a:solidFill>
                  <a:schemeClr val="accent4"/>
                </a:solidFill>
                <a:latin typeface="BIZ UDPGothic"/>
                <a:ea typeface="BIZ UDPGothic"/>
                <a:cs typeface="BIZ UDPGothic"/>
                <a:sym typeface="BIZ UDPGothic"/>
              </a:rPr>
              <a:t>IT・製造業専門セミナーマーケティングサービス「マジセミ」の運営</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昨年実績　約1,0００回開催、延べ動員数 約6０,000人（2023年）</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2018年1月</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1,000万円</a:t>
            </a:r>
            <a:endParaRPr b="0" i="0" sz="14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chemeClr val="accent4"/>
              </a:buClr>
              <a:buSzPts val="1600"/>
              <a:buFont typeface="Arial"/>
              <a:buNone/>
            </a:pPr>
            <a:r>
              <a:rPr b="0" i="0" lang="ja-JP" sz="1400" u="none" cap="none" strike="noStrike">
                <a:solidFill>
                  <a:schemeClr val="accent4"/>
                </a:solidFill>
                <a:latin typeface="BIZ UDPGothic"/>
                <a:ea typeface="BIZ UDPGothic"/>
                <a:cs typeface="BIZ UDPGothic"/>
                <a:sym typeface="BIZ UDPGothic"/>
              </a:rPr>
              <a:t>４5名</a:t>
            </a:r>
            <a:endParaRPr b="0" i="0" sz="1400" u="none" cap="none" strike="noStrike">
              <a:solidFill>
                <a:schemeClr val="accent4"/>
              </a:solidFill>
              <a:latin typeface="BIZ UDPGothic"/>
              <a:ea typeface="BIZ UDPGothic"/>
              <a:cs typeface="BIZ UDPGothic"/>
              <a:sym typeface="BIZ UDPGothic"/>
            </a:endParaRPr>
          </a:p>
        </p:txBody>
      </p:sp>
      <p:sp>
        <p:nvSpPr>
          <p:cNvPr id="1223" name="Google Shape;1223;p46"/>
          <p:cNvSpPr txBox="1"/>
          <p:nvPr/>
        </p:nvSpPr>
        <p:spPr>
          <a:xfrm>
            <a:off x="5297771" y="3309953"/>
            <a:ext cx="6227400" cy="193895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デジタル関連のプロダクトやサービスとの新たな出会いと体験の場を創造することで</a:t>
            </a:r>
            <a:br>
              <a:rPr b="0" i="0" lang="ja-JP" sz="1200" u="none" cap="none" strike="noStrike">
                <a:solidFill>
                  <a:schemeClr val="accent4"/>
                </a:solidFill>
                <a:latin typeface="BIZ UDPGothic"/>
                <a:ea typeface="BIZ UDPGothic"/>
                <a:cs typeface="BIZ UDPGothic"/>
                <a:sym typeface="BIZ UDPGothic"/>
              </a:rPr>
            </a:br>
            <a:r>
              <a:rPr b="0" i="0" lang="ja-JP" sz="1200" u="none" cap="none" strike="noStrike">
                <a:solidFill>
                  <a:schemeClr val="accent4"/>
                </a:solidFill>
                <a:latin typeface="BIZ UDPGothic"/>
                <a:ea typeface="BIZ UDPGothic"/>
                <a:cs typeface="BIZ UDPGothic"/>
                <a:sym typeface="BIZ UDPGothic"/>
              </a:rPr>
              <a:t>国内産業の発展と、エンジニアの活躍促進を実現する                </a:t>
            </a:r>
            <a:r>
              <a:rPr b="0" i="0" lang="ja-JP" sz="1200" u="none" cap="none" strike="noStrike">
                <a:solidFill>
                  <a:schemeClr val="lt1"/>
                </a:solidFill>
                <a:latin typeface="BIZ UDPGothic"/>
                <a:ea typeface="BIZ UDPGothic"/>
                <a:cs typeface="BIZ UDPGothic"/>
                <a:sym typeface="BIZ UDPGothic"/>
              </a:rPr>
              <a:t> 。</a:t>
            </a:r>
            <a:endParaRPr b="0" i="0" sz="1200" u="none" cap="none" strike="noStrike">
              <a:solidFill>
                <a:schemeClr val="lt1"/>
              </a:solidFill>
              <a:latin typeface="BIZ UDPGothic"/>
              <a:ea typeface="BIZ UDPGothic"/>
              <a:cs typeface="BIZ UDPGothic"/>
              <a:sym typeface="BIZ UDPGothic"/>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そのために、提供企業の規模の大小に関係なく、優れた技術やその可能性を広く社会に伝える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エンドユーザーに対して、技術そのものではなく、その技術でどのような課題が解決できるのかを、わかりやすく伝える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BIZ UDPGothic"/>
              <a:ea typeface="BIZ UDPGothic"/>
              <a:cs typeface="BIZ UDPGothic"/>
              <a:sym typeface="BIZ UDPGothic"/>
            </a:endParaRPr>
          </a:p>
          <a:p>
            <a:pPr indent="-285750" lvl="0" marL="285750" marR="0" rtl="0" algn="l">
              <a:lnSpc>
                <a:spcPct val="100000"/>
              </a:lnSpc>
              <a:spcBef>
                <a:spcPts val="0"/>
              </a:spcBef>
              <a:spcAft>
                <a:spcPts val="0"/>
              </a:spcAft>
              <a:buClr>
                <a:schemeClr val="accent4"/>
              </a:buClr>
              <a:buSzPts val="1440"/>
              <a:buFont typeface="BIZ UDPGothic"/>
              <a:buChar char="⮚"/>
            </a:pPr>
            <a:r>
              <a:rPr b="0" i="0" lang="ja-JP" sz="1200" u="none" cap="none" strike="noStrike">
                <a:solidFill>
                  <a:schemeClr val="accent4"/>
                </a:solidFill>
                <a:latin typeface="BIZ UDPGothic"/>
                <a:ea typeface="BIZ UDPGothic"/>
                <a:cs typeface="BIZ UDPGothic"/>
                <a:sym typeface="BIZ UDPGothic"/>
              </a:rPr>
              <a:t>2025年には、年間2,000回のウェビナーを開催する</a:t>
            </a:r>
            <a:endParaRPr b="0" i="0" sz="1200" u="none" cap="none" strike="noStrike">
              <a:solidFill>
                <a:schemeClr val="accent4"/>
              </a:solidFill>
              <a:latin typeface="BIZ UDPGothic"/>
              <a:ea typeface="BIZ UDPGothic"/>
              <a:cs typeface="BIZ UDPGothic"/>
              <a:sym typeface="BIZ UDPGothic"/>
            </a:endParaRPr>
          </a:p>
        </p:txBody>
      </p:sp>
      <p:sp>
        <p:nvSpPr>
          <p:cNvPr id="1224" name="Google Shape;1224;p46"/>
          <p:cNvSpPr txBox="1"/>
          <p:nvPr/>
        </p:nvSpPr>
        <p:spPr>
          <a:xfrm>
            <a:off x="1308066" y="4439084"/>
            <a:ext cx="375300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セミナーをエンタメに変える</a:t>
            </a:r>
            <a:endParaRPr b="1" i="0" sz="19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2400"/>
              <a:buFont typeface="Arial"/>
              <a:buNone/>
            </a:pPr>
            <a:r>
              <a:rPr b="1" i="0" lang="ja-JP" sz="1900" u="none" cap="none" strike="noStrike">
                <a:solidFill>
                  <a:schemeClr val="accent4"/>
                </a:solidFill>
                <a:latin typeface="BIZ UDPGothic"/>
                <a:ea typeface="BIZ UDPGothic"/>
                <a:cs typeface="BIZ UDPGothic"/>
                <a:sym typeface="BIZ UDPGothic"/>
              </a:rPr>
              <a:t>セミナーで社会を変える</a:t>
            </a:r>
            <a:endParaRPr b="1" i="0" sz="900" u="none" cap="none" strike="noStrike">
              <a:solidFill>
                <a:schemeClr val="accent4"/>
              </a:solidFill>
              <a:latin typeface="BIZ UDPGothic"/>
              <a:ea typeface="BIZ UDPGothic"/>
              <a:cs typeface="BIZ UDPGothic"/>
              <a:sym typeface="BIZ UDPGothic"/>
            </a:endParaRPr>
          </a:p>
        </p:txBody>
      </p:sp>
      <p:sp>
        <p:nvSpPr>
          <p:cNvPr id="1225" name="Google Shape;1225;p46"/>
          <p:cNvSpPr txBox="1"/>
          <p:nvPr/>
        </p:nvSpPr>
        <p:spPr>
          <a:xfrm>
            <a:off x="531874" y="3666464"/>
            <a:ext cx="3989700" cy="8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ja-JP" sz="4800" u="none" cap="none" strike="noStrike">
                <a:solidFill>
                  <a:schemeClr val="accent4"/>
                </a:solidFill>
                <a:latin typeface="Aharoni"/>
                <a:ea typeface="Aharoni"/>
                <a:cs typeface="Aharoni"/>
                <a:sym typeface="Aharoni"/>
              </a:rPr>
              <a:t>MISSION</a:t>
            </a:r>
            <a:endParaRPr b="0" i="0" sz="4800" u="none" cap="none" strike="noStrike">
              <a:solidFill>
                <a:schemeClr val="accent4"/>
              </a:solidFill>
              <a:latin typeface="Aharoni"/>
              <a:ea typeface="Aharoni"/>
              <a:cs typeface="Aharoni"/>
              <a:sym typeface="Aharoni"/>
            </a:endParaRPr>
          </a:p>
        </p:txBody>
      </p:sp>
      <p:sp>
        <p:nvSpPr>
          <p:cNvPr id="1226" name="Google Shape;1226;p46"/>
          <p:cNvSpPr txBox="1"/>
          <p:nvPr/>
        </p:nvSpPr>
        <p:spPr>
          <a:xfrm>
            <a:off x="7675249" y="6568822"/>
            <a:ext cx="3870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ja-JP" sz="800" u="none" cap="none" strike="noStrike">
                <a:solidFill>
                  <a:schemeClr val="accent4"/>
                </a:solidFill>
                <a:latin typeface="BIZ UDPGothic"/>
                <a:ea typeface="BIZ UDPGothic"/>
                <a:cs typeface="BIZ UDPGothic"/>
                <a:sym typeface="BIZ UDPGothic"/>
              </a:rPr>
              <a:t>日本マーケティングリサーチ機構調べ調査概要:2021年サービスの比較印象調査</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accent4"/>
              </a:solidFill>
              <a:latin typeface="BIZ UDPGothic"/>
              <a:ea typeface="BIZ UDPGothic"/>
              <a:cs typeface="BIZ UDPGothic"/>
              <a:sym typeface="BIZ UDPGothic"/>
            </a:endParaRPr>
          </a:p>
        </p:txBody>
      </p:sp>
      <p:sp>
        <p:nvSpPr>
          <p:cNvPr id="1227" name="Google Shape;1227;p46"/>
          <p:cNvSpPr/>
          <p:nvPr/>
        </p:nvSpPr>
        <p:spPr>
          <a:xfrm>
            <a:off x="0" y="5571601"/>
            <a:ext cx="12191999" cy="72048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8" name="Google Shape;1228;p46"/>
          <p:cNvSpPr txBox="1"/>
          <p:nvPr/>
        </p:nvSpPr>
        <p:spPr>
          <a:xfrm>
            <a:off x="4326777" y="5670233"/>
            <a:ext cx="17795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集客に強いセミナーNo.1</a:t>
            </a:r>
            <a:endParaRPr b="0" i="0" sz="1400" u="none" cap="none" strike="noStrike">
              <a:solidFill>
                <a:srgbClr val="000000"/>
              </a:solidFill>
              <a:latin typeface="BIZ UDPGothic"/>
              <a:ea typeface="BIZ UDPGothic"/>
              <a:cs typeface="BIZ UDPGothic"/>
              <a:sym typeface="BIZ UDPGothic"/>
            </a:endParaRPr>
          </a:p>
        </p:txBody>
      </p:sp>
      <p:pic>
        <p:nvPicPr>
          <p:cNvPr descr="ロゴ&#10;&#10;自動的に生成された説明" id="1229" name="Google Shape;1229;p46"/>
          <p:cNvPicPr preferRelativeResize="0"/>
          <p:nvPr/>
        </p:nvPicPr>
        <p:blipFill rotWithShape="1">
          <a:blip r:embed="rId4">
            <a:alphaModFix/>
          </a:blip>
          <a:srcRect b="0" l="0" r="0" t="0"/>
          <a:stretch/>
        </p:blipFill>
        <p:spPr>
          <a:xfrm>
            <a:off x="3377976" y="5316748"/>
            <a:ext cx="978791" cy="1094189"/>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0" name="Google Shape;1230;p46"/>
          <p:cNvPicPr preferRelativeResize="0"/>
          <p:nvPr/>
        </p:nvPicPr>
        <p:blipFill rotWithShape="1">
          <a:blip r:embed="rId4">
            <a:alphaModFix/>
          </a:blip>
          <a:srcRect b="0" l="0" r="0" t="0"/>
          <a:stretch/>
        </p:blipFill>
        <p:spPr>
          <a:xfrm>
            <a:off x="6217355" y="5336173"/>
            <a:ext cx="978792" cy="1094188"/>
          </a:xfrm>
          <a:prstGeom prst="rect">
            <a:avLst/>
          </a:prstGeom>
          <a:noFill/>
          <a:ln>
            <a:noFill/>
          </a:ln>
          <a:effectLst>
            <a:outerShdw blurRad="50800" rotWithShape="0" algn="tl" dir="2700000" dist="38100">
              <a:srgbClr val="000000">
                <a:alpha val="40000"/>
              </a:srgbClr>
            </a:outerShdw>
          </a:effectLst>
        </p:spPr>
      </p:pic>
      <p:pic>
        <p:nvPicPr>
          <p:cNvPr descr="ロゴ&#10;&#10;自動的に生成された説明" id="1231" name="Google Shape;1231;p46"/>
          <p:cNvPicPr preferRelativeResize="0"/>
          <p:nvPr/>
        </p:nvPicPr>
        <p:blipFill rotWithShape="1">
          <a:blip r:embed="rId4">
            <a:alphaModFix/>
          </a:blip>
          <a:srcRect b="0" l="0" r="0" t="0"/>
          <a:stretch/>
        </p:blipFill>
        <p:spPr>
          <a:xfrm>
            <a:off x="8697741" y="5374908"/>
            <a:ext cx="978792" cy="1094188"/>
          </a:xfrm>
          <a:prstGeom prst="rect">
            <a:avLst/>
          </a:prstGeom>
          <a:noFill/>
          <a:ln>
            <a:noFill/>
          </a:ln>
          <a:effectLst>
            <a:outerShdw blurRad="50800" rotWithShape="0" algn="tl" dir="2700000" dist="38100">
              <a:srgbClr val="000000">
                <a:alpha val="40000"/>
              </a:srgbClr>
            </a:outerShdw>
          </a:effectLst>
        </p:spPr>
      </p:pic>
      <p:sp>
        <p:nvSpPr>
          <p:cNvPr id="1232" name="Google Shape;1232;p46"/>
          <p:cNvSpPr txBox="1"/>
          <p:nvPr/>
        </p:nvSpPr>
        <p:spPr>
          <a:xfrm>
            <a:off x="9578638" y="5562393"/>
            <a:ext cx="18237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新規の商談獲得に</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強いセミナー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3" name="Google Shape;1233;p46"/>
          <p:cNvSpPr txBox="1"/>
          <p:nvPr/>
        </p:nvSpPr>
        <p:spPr>
          <a:xfrm>
            <a:off x="6874255" y="5562393"/>
            <a:ext cx="18651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IT責任者が</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選ぶセミナー</a:t>
            </a:r>
            <a:endParaRPr b="0" i="0" sz="14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chemeClr val="lt1"/>
                </a:solidFill>
                <a:latin typeface="BIZ UDPGothic"/>
                <a:ea typeface="BIZ UDPGothic"/>
                <a:cs typeface="BIZ UDPGothic"/>
                <a:sym typeface="BIZ UDPGothic"/>
              </a:rPr>
              <a:t>No.1</a:t>
            </a:r>
            <a:endParaRPr b="0" i="0" sz="1400" u="none" cap="none" strike="noStrike">
              <a:solidFill>
                <a:srgbClr val="000000"/>
              </a:solidFill>
              <a:latin typeface="BIZ UDPGothic"/>
              <a:ea typeface="BIZ UDPGothic"/>
              <a:cs typeface="BIZ UDPGothic"/>
              <a:sym typeface="BIZ UDPGothic"/>
            </a:endParaRPr>
          </a:p>
        </p:txBody>
      </p:sp>
      <p:sp>
        <p:nvSpPr>
          <p:cNvPr id="1234" name="Google Shape;1234;p46"/>
          <p:cNvSpPr txBox="1"/>
          <p:nvPr/>
        </p:nvSpPr>
        <p:spPr>
          <a:xfrm>
            <a:off x="726380" y="5639476"/>
            <a:ext cx="244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おかげ様で３つのNo.１</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600" u="none" cap="none" strike="noStrike">
                <a:solidFill>
                  <a:schemeClr val="lt1"/>
                </a:solidFill>
                <a:latin typeface="BIZ UDPGothic"/>
                <a:ea typeface="BIZ UDPGothic"/>
                <a:cs typeface="BIZ UDPGothic"/>
                <a:sym typeface="BIZ UDPGothic"/>
              </a:rPr>
              <a:t>獲得しました！1</a:t>
            </a:r>
            <a:endParaRPr b="1" i="0" sz="1600" u="none" cap="none" strike="noStrike">
              <a:solidFill>
                <a:srgbClr val="000000"/>
              </a:solidFill>
              <a:latin typeface="BIZ UDPGothic"/>
              <a:ea typeface="BIZ UDPGothic"/>
              <a:cs typeface="BIZ UDPGothic"/>
              <a:sym typeface="BIZ UDPGothic"/>
            </a:endParaRPr>
          </a:p>
        </p:txBody>
      </p:sp>
      <p:cxnSp>
        <p:nvCxnSpPr>
          <p:cNvPr id="1235" name="Google Shape;1235;p46"/>
          <p:cNvCxnSpPr/>
          <p:nvPr/>
        </p:nvCxnSpPr>
        <p:spPr>
          <a:xfrm>
            <a:off x="606009" y="4439084"/>
            <a:ext cx="4595683" cy="0"/>
          </a:xfrm>
          <a:prstGeom prst="straightConnector1">
            <a:avLst/>
          </a:prstGeom>
          <a:noFill/>
          <a:ln cap="flat" cmpd="sng" w="9525">
            <a:solidFill>
              <a:srgbClr val="163F9B"/>
            </a:solidFill>
            <a:prstDash val="solid"/>
            <a:miter lim="800000"/>
            <a:headEnd len="sm" w="sm" type="none"/>
            <a:tailEnd len="sm" w="sm" type="none"/>
          </a:ln>
        </p:spPr>
      </p:cxnSp>
      <p:sp>
        <p:nvSpPr>
          <p:cNvPr id="1236" name="Google Shape;1236;p46"/>
          <p:cNvSpPr txBox="1"/>
          <p:nvPr/>
        </p:nvSpPr>
        <p:spPr>
          <a:xfrm>
            <a:off x="10164033" y="6321232"/>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37" name="Google Shape;1237;p46"/>
          <p:cNvSpPr txBox="1"/>
          <p:nvPr>
            <p:ph idx="12" type="sldNum"/>
          </p:nvPr>
        </p:nvSpPr>
        <p:spPr>
          <a:xfrm>
            <a:off x="11755464" y="6321233"/>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p:nvPr/>
        </p:nvSpPr>
        <p:spPr>
          <a:xfrm>
            <a:off x="1" y="2945219"/>
            <a:ext cx="2743200" cy="391278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47"/>
          <p:cNvSpPr/>
          <p:nvPr/>
        </p:nvSpPr>
        <p:spPr>
          <a:xfrm>
            <a:off x="12039234" y="-536"/>
            <a:ext cx="157049" cy="80032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p47"/>
          <p:cNvSpPr txBox="1"/>
          <p:nvPr/>
        </p:nvSpPr>
        <p:spPr>
          <a:xfrm>
            <a:off x="634801" y="3827126"/>
            <a:ext cx="1473600" cy="1386600"/>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0" i="0" lang="ja-JP" sz="4000" u="none" cap="none" strike="noStrike">
                <a:solidFill>
                  <a:schemeClr val="lt1"/>
                </a:solidFill>
                <a:latin typeface="BIZ UDPGothic"/>
                <a:ea typeface="BIZ UDPGothic"/>
                <a:cs typeface="BIZ UDPGothic"/>
                <a:sym typeface="BIZ UDPGothic"/>
              </a:rPr>
              <a:t>取引実績</a:t>
            </a:r>
            <a:endParaRPr b="0" i="0" sz="4000" u="none" cap="none" strike="noStrike">
              <a:solidFill>
                <a:schemeClr val="lt1"/>
              </a:solidFill>
              <a:latin typeface="BIZ UDPGothic"/>
              <a:ea typeface="BIZ UDPGothic"/>
              <a:cs typeface="BIZ UDPGothic"/>
              <a:sym typeface="BIZ UDPGothic"/>
            </a:endParaRPr>
          </a:p>
        </p:txBody>
      </p:sp>
      <p:sp>
        <p:nvSpPr>
          <p:cNvPr id="1246" name="Google Shape;1246;p47"/>
          <p:cNvSpPr txBox="1"/>
          <p:nvPr/>
        </p:nvSpPr>
        <p:spPr>
          <a:xfrm>
            <a:off x="3131834" y="2845187"/>
            <a:ext cx="2931600" cy="3452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A10ネットワークス株式会社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アイテック阪急阪神株式会社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アドバンテック株式会社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株式会社アクシオ</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株式会社アシスト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伊藤忠テクノソリューションズ株式会社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株式会社インターネットイニシアティブ</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インフォコム株式会社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エクイニクス・ジャパン株式会社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SCSK株式会社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エフセキュア株式会社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エムオーテックス株式会社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エンカレッジ・テクノロジ株式会社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エントラストジャパン株式会社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株式会社オージス総研</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株式会社オプロ</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クリックテック・ジャパン株式会社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クロス・ヘッド株式会社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KCCSモバイルエンジニアリング株式会社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株式会社サーバーワークス</a:t>
            </a:r>
            <a:endParaRPr b="0" i="0" sz="1200" u="none" cap="none" strike="noStrike">
              <a:solidFill>
                <a:srgbClr val="000000"/>
              </a:solidFill>
              <a:latin typeface="BIZ UDPGothic"/>
              <a:ea typeface="BIZ UDPGothic"/>
              <a:cs typeface="BIZ UDPGothic"/>
              <a:sym typeface="BIZ UDPGothic"/>
            </a:endParaRPr>
          </a:p>
        </p:txBody>
      </p:sp>
      <p:sp>
        <p:nvSpPr>
          <p:cNvPr id="1247" name="Google Shape;1247;p47"/>
          <p:cNvSpPr txBox="1"/>
          <p:nvPr/>
        </p:nvSpPr>
        <p:spPr>
          <a:xfrm>
            <a:off x="5939880" y="2845187"/>
            <a:ext cx="2658300" cy="33384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サイオステクノロジー株式会社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サイバートラスト株式会社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株式会社ジール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CTCシステムマネジメント株式会社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株式会社システナ</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シンガポールテレコム・ジャパン株式会社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GMOグローバルサイン株式会社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JBサービス株式会社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スターティアレイズ株式会社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株式会社スマートスタイル</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住友電工情報システム株式会社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ゾーホージャパン株式会社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株式会社ソリトンシステムズ</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ダイナトレース</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TIS株式会社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テクバン株式会社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テクマトリックス株式会社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株式会社デリバリーコンサルティング</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デル EMC</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日本システムウエア株式会社</a:t>
            </a:r>
            <a:endParaRPr b="0" i="0" sz="1200" u="none" cap="none" strike="noStrike">
              <a:solidFill>
                <a:srgbClr val="000000"/>
              </a:solidFill>
              <a:latin typeface="BIZ UDPGothic"/>
              <a:ea typeface="BIZ UDPGothic"/>
              <a:cs typeface="BIZ UDPGothic"/>
              <a:sym typeface="BIZ UDPGothic"/>
            </a:endParaRPr>
          </a:p>
        </p:txBody>
      </p:sp>
      <p:sp>
        <p:nvSpPr>
          <p:cNvPr id="1248" name="Google Shape;1248;p47"/>
          <p:cNvSpPr txBox="1"/>
          <p:nvPr/>
        </p:nvSpPr>
        <p:spPr>
          <a:xfrm>
            <a:off x="8784939" y="2845187"/>
            <a:ext cx="2931600" cy="3329700"/>
          </a:xfrm>
          <a:prstGeom prst="rect">
            <a:avLst/>
          </a:prstGeom>
          <a:noFill/>
          <a:ln>
            <a:noFill/>
          </a:ln>
        </p:spPr>
        <p:txBody>
          <a:bodyPr anchorCtr="0" anchor="t" bIns="52125" lIns="104275" spcFirstLastPara="1" rIns="104275" wrap="square" tIns="52125">
            <a:noAutofit/>
          </a:bodyPr>
          <a:lstStyle/>
          <a:p>
            <a:pPr indent="0" lvl="0" marL="635" marR="0" rtl="0" algn="l">
              <a:lnSpc>
                <a:spcPct val="76190"/>
              </a:lnSpc>
              <a:spcBef>
                <a:spcPts val="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株式会社ヒューリンクス</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Netskope Japan株式会社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株式会社パソナテック</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東日本電信電話株式会社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富士通コミュニケーションサービス株式会社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富士電機ITソリューション株式会社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三菱電機ｲﾝﾌｫﾒｰｼｮﾝｼｽﾃﾑｽﾞ株式会社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ミランティス・ジャパン株式会社</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株式会社モンスター・ラボ</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株式会社レッドチーム・テクノロジーズ</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株式会社ロゼッタ</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dk1"/>
              </a:buClr>
              <a:buSzPts val="1100"/>
              <a:buFont typeface="Noto Sans Symbols"/>
              <a:buNone/>
            </a:pPr>
            <a:r>
              <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（代理店）</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株式会社エムエム総研</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株式会社クリエイティブバンク</a:t>
            </a:r>
            <a:endParaRPr b="0" i="0" sz="1050" u="none" cap="none" strike="noStrike">
              <a:solidFill>
                <a:schemeClr val="accent4"/>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ターゲットメディア株式会社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株式会社日本経済広告社</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株式会社ビックビート</a:t>
            </a:r>
            <a:endParaRPr b="0" i="0" sz="1200" u="none" cap="none" strike="noStrike">
              <a:solidFill>
                <a:srgbClr val="000000"/>
              </a:solidFill>
              <a:latin typeface="BIZ UDPGothic"/>
              <a:ea typeface="BIZ UDPGothic"/>
              <a:cs typeface="BIZ UDPGothic"/>
              <a:sym typeface="BIZ UDPGothic"/>
            </a:endParaRPr>
          </a:p>
          <a:p>
            <a:pPr indent="0" lvl="0" marL="635" marR="0" rtl="0" algn="l">
              <a:lnSpc>
                <a:spcPct val="76190"/>
              </a:lnSpc>
              <a:spcBef>
                <a:spcPts val="520"/>
              </a:spcBef>
              <a:spcAft>
                <a:spcPts val="0"/>
              </a:spcAft>
              <a:buClr>
                <a:schemeClr val="accent4"/>
              </a:buClr>
              <a:buSzPts val="1100"/>
              <a:buFont typeface="Noto Sans Symbols"/>
              <a:buNone/>
            </a:pPr>
            <a:r>
              <a:rPr b="0" i="0" lang="ja-JP" sz="1050" u="none" cap="none" strike="noStrike">
                <a:solidFill>
                  <a:schemeClr val="accent4"/>
                </a:solidFill>
                <a:latin typeface="BIZ UDPGothic"/>
                <a:ea typeface="BIZ UDPGothic"/>
                <a:cs typeface="BIZ UDPGothic"/>
                <a:sym typeface="BIZ UDPGothic"/>
              </a:rPr>
              <a:t>株式会社マイナビ</a:t>
            </a:r>
            <a:endParaRPr b="0" i="0" sz="1200" u="none" cap="none" strike="noStrike">
              <a:solidFill>
                <a:srgbClr val="000000"/>
              </a:solidFill>
              <a:latin typeface="BIZ UDPGothic"/>
              <a:ea typeface="BIZ UDPGothic"/>
              <a:cs typeface="BIZ UDPGothic"/>
              <a:sym typeface="BIZ UDPGothic"/>
            </a:endParaRPr>
          </a:p>
        </p:txBody>
      </p:sp>
      <p:sp>
        <p:nvSpPr>
          <p:cNvPr id="1249" name="Google Shape;1249;p47"/>
          <p:cNvSpPr txBox="1"/>
          <p:nvPr/>
        </p:nvSpPr>
        <p:spPr>
          <a:xfrm>
            <a:off x="495481" y="5667934"/>
            <a:ext cx="1752240" cy="2538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050" u="none" cap="none" strike="noStrike">
                <a:solidFill>
                  <a:schemeClr val="lt1"/>
                </a:solidFill>
                <a:latin typeface="BIZ UDPGothic"/>
                <a:ea typeface="BIZ UDPGothic"/>
                <a:cs typeface="BIZ UDPGothic"/>
                <a:sym typeface="BIZ UDPGothic"/>
              </a:rPr>
              <a:t>主要顧客のみ、五十音順</a:t>
            </a:r>
            <a:endParaRPr b="0" i="0" sz="1050" u="none" cap="none" strike="noStrike">
              <a:solidFill>
                <a:schemeClr val="lt1"/>
              </a:solidFill>
              <a:latin typeface="BIZ UDPGothic"/>
              <a:ea typeface="BIZ UDPGothic"/>
              <a:cs typeface="BIZ UDPGothic"/>
              <a:sym typeface="BIZ UDPGothic"/>
            </a:endParaRPr>
          </a:p>
        </p:txBody>
      </p:sp>
      <p:sp>
        <p:nvSpPr>
          <p:cNvPr id="1250" name="Google Shape;1250;p47"/>
          <p:cNvSpPr/>
          <p:nvPr/>
        </p:nvSpPr>
        <p:spPr>
          <a:xfrm>
            <a:off x="1303567" y="242011"/>
            <a:ext cx="2513533" cy="251353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51" name="Google Shape;1251;p47"/>
          <p:cNvSpPr txBox="1"/>
          <p:nvPr/>
        </p:nvSpPr>
        <p:spPr>
          <a:xfrm>
            <a:off x="1303567" y="888374"/>
            <a:ext cx="25134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取引先</a:t>
            </a:r>
            <a:r>
              <a:rPr b="0" i="0" lang="ja-JP" sz="1800" u="none" cap="none" strike="noStrike">
                <a:solidFill>
                  <a:schemeClr val="accent4"/>
                </a:solidFill>
                <a:latin typeface="BIZ UDPGothic"/>
                <a:ea typeface="BIZ UDPGothic"/>
                <a:cs typeface="BIZ UDPGothic"/>
                <a:sym typeface="BIZ UDPGothic"/>
              </a:rPr>
              <a:t>と</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2000" u="none" cap="none" strike="noStrike">
                <a:solidFill>
                  <a:schemeClr val="accent4"/>
                </a:solidFill>
                <a:latin typeface="BIZ UDPGothic"/>
                <a:ea typeface="BIZ UDPGothic"/>
                <a:cs typeface="BIZ UDPGothic"/>
                <a:sym typeface="BIZ UDPGothic"/>
              </a:rPr>
              <a:t>セミナー開催数</a:t>
            </a:r>
            <a:r>
              <a:rPr b="0" i="0" lang="ja-JP" sz="1800" u="none" cap="none" strike="noStrike">
                <a:solidFill>
                  <a:schemeClr val="accent4"/>
                </a:solidFill>
                <a:latin typeface="BIZ UDPGothic"/>
                <a:ea typeface="BIZ UDPGothic"/>
                <a:cs typeface="BIZ UDPGothic"/>
                <a:sym typeface="BIZ UDPGothic"/>
              </a:rPr>
              <a:t>が</a:t>
            </a:r>
            <a:endParaRPr b="0" i="0" sz="1800" u="none" cap="none" strike="noStrike">
              <a:solidFill>
                <a:schemeClr val="accent4"/>
              </a:solidFill>
              <a:latin typeface="BIZ UDPGothic"/>
              <a:ea typeface="BIZ UDPGothic"/>
              <a:cs typeface="BIZ UDPGothic"/>
              <a:sym typeface="BIZ UDPGothic"/>
            </a:endParaRPr>
          </a:p>
          <a:p>
            <a:pPr indent="0" lvl="0" marL="0" marR="0" rtl="0" algn="ctr">
              <a:lnSpc>
                <a:spcPct val="142857"/>
              </a:lnSpc>
              <a:spcBef>
                <a:spcPts val="0"/>
              </a:spcBef>
              <a:spcAft>
                <a:spcPts val="0"/>
              </a:spcAft>
              <a:buClr>
                <a:srgbClr val="000000"/>
              </a:buClr>
              <a:buSzPts val="1400"/>
              <a:buFont typeface="Arial"/>
              <a:buNone/>
            </a:pPr>
            <a:r>
              <a:rPr b="1" i="0" lang="ja-JP" sz="2800" u="none" cap="none" strike="noStrike">
                <a:solidFill>
                  <a:schemeClr val="accent4"/>
                </a:solidFill>
                <a:latin typeface="BIZ UDPGothic"/>
                <a:ea typeface="BIZ UDPGothic"/>
                <a:cs typeface="BIZ UDPGothic"/>
                <a:sym typeface="BIZ UDPGothic"/>
              </a:rPr>
              <a:t>毎年増加中！</a:t>
            </a:r>
            <a:endParaRPr b="0" i="0" sz="1400" u="none" cap="none" strike="noStrike">
              <a:solidFill>
                <a:srgbClr val="000000"/>
              </a:solidFill>
              <a:latin typeface="BIZ UDPGothic"/>
              <a:ea typeface="BIZ UDPGothic"/>
              <a:cs typeface="BIZ UDPGothic"/>
              <a:sym typeface="BIZ UDPGothic"/>
            </a:endParaRPr>
          </a:p>
        </p:txBody>
      </p:sp>
      <p:sp>
        <p:nvSpPr>
          <p:cNvPr id="1252" name="Google Shape;1252;p47"/>
          <p:cNvSpPr txBox="1"/>
          <p:nvPr/>
        </p:nvSpPr>
        <p:spPr>
          <a:xfrm>
            <a:off x="10604465" y="259864"/>
            <a:ext cx="135280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About </a:t>
            </a:r>
            <a:r>
              <a:rPr b="0" i="0" lang="ja-JP" sz="1200" u="none" cap="none" strike="noStrike">
                <a:solidFill>
                  <a:schemeClr val="accent4"/>
                </a:solidFill>
                <a:latin typeface="BIZ UDPGothic"/>
                <a:ea typeface="BIZ UDPGothic"/>
                <a:cs typeface="BIZ UDPGothic"/>
                <a:sym typeface="BIZ UDPGothic"/>
              </a:rPr>
              <a:t>Us</a:t>
            </a:r>
            <a:endParaRPr b="0" i="0" sz="1200" u="none" cap="none" strike="noStrike">
              <a:solidFill>
                <a:schemeClr val="accent4"/>
              </a:solidFill>
              <a:latin typeface="BIZ UDPGothic"/>
              <a:ea typeface="BIZ UDPGothic"/>
              <a:cs typeface="BIZ UDPGothic"/>
              <a:sym typeface="BIZ UDPGothic"/>
            </a:endParaRPr>
          </a:p>
        </p:txBody>
      </p:sp>
      <p:sp>
        <p:nvSpPr>
          <p:cNvPr id="1253" name="Google Shape;1253;p47"/>
          <p:cNvSpPr txBox="1"/>
          <p:nvPr/>
        </p:nvSpPr>
        <p:spPr>
          <a:xfrm>
            <a:off x="10164033" y="6452965"/>
            <a:ext cx="170767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254" name="Google Shape;1254;p47"/>
          <p:cNvSpPr txBox="1"/>
          <p:nvPr>
            <p:ph idx="12" type="sldNum"/>
          </p:nvPr>
        </p:nvSpPr>
        <p:spPr>
          <a:xfrm>
            <a:off x="11755464" y="6452966"/>
            <a:ext cx="38626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pic>
        <p:nvPicPr>
          <p:cNvPr id="1255" name="Google Shape;1255;p47"/>
          <p:cNvPicPr preferRelativeResize="0"/>
          <p:nvPr/>
        </p:nvPicPr>
        <p:blipFill rotWithShape="1">
          <a:blip r:embed="rId3">
            <a:alphaModFix/>
          </a:blip>
          <a:srcRect b="0" l="0" r="0" t="0"/>
          <a:stretch/>
        </p:blipFill>
        <p:spPr>
          <a:xfrm>
            <a:off x="3969500" y="152400"/>
            <a:ext cx="7072476" cy="251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descr="背景パターン" id="1261" name="Google Shape;1261;p48"/>
          <p:cNvPicPr preferRelativeResize="0"/>
          <p:nvPr/>
        </p:nvPicPr>
        <p:blipFill rotWithShape="1">
          <a:blip r:embed="rId3">
            <a:alphaModFix/>
          </a:blip>
          <a:srcRect b="0" l="0" r="0" t="0"/>
          <a:stretch/>
        </p:blipFill>
        <p:spPr>
          <a:xfrm>
            <a:off x="0" y="0"/>
            <a:ext cx="12278386" cy="6858000"/>
          </a:xfrm>
          <a:prstGeom prst="rect">
            <a:avLst/>
          </a:prstGeom>
          <a:noFill/>
          <a:ln>
            <a:noFill/>
          </a:ln>
        </p:spPr>
      </p:pic>
      <p:sp>
        <p:nvSpPr>
          <p:cNvPr id="1262" name="Google Shape;1262;p48"/>
          <p:cNvSpPr txBox="1"/>
          <p:nvPr/>
        </p:nvSpPr>
        <p:spPr>
          <a:xfrm>
            <a:off x="1914125" y="3493120"/>
            <a:ext cx="8348100" cy="1263197"/>
          </a:xfrm>
          <a:prstGeom prst="rect">
            <a:avLst/>
          </a:prstGeom>
          <a:noFill/>
          <a:ln>
            <a:noFill/>
          </a:ln>
        </p:spPr>
        <p:txBody>
          <a:bodyPr anchorCtr="0" anchor="t" bIns="45700" lIns="91425" spcFirstLastPara="1" rIns="91425" wrap="square" tIns="108000">
            <a:spAutoFit/>
          </a:bodyPr>
          <a:lstStyle/>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セミナーをエンタメに変える</a:t>
            </a:r>
            <a:endParaRPr b="1" i="0" sz="36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4000"/>
              <a:buFont typeface="Arial"/>
              <a:buNone/>
            </a:pPr>
            <a:r>
              <a:rPr b="1" i="0" lang="ja-JP" sz="3600" u="none" cap="none" strike="noStrike">
                <a:solidFill>
                  <a:schemeClr val="lt1"/>
                </a:solidFill>
                <a:latin typeface="BIZ UDPGothic"/>
                <a:ea typeface="BIZ UDPGothic"/>
                <a:cs typeface="BIZ UDPGothic"/>
                <a:sym typeface="BIZ UDPGothic"/>
              </a:rPr>
              <a:t>セミナーで社会を変える</a:t>
            </a:r>
            <a:endParaRPr b="0" i="0" sz="1400" u="none" cap="none" strike="noStrike">
              <a:solidFill>
                <a:srgbClr val="000000"/>
              </a:solidFill>
              <a:latin typeface="BIZ UDPGothic"/>
              <a:ea typeface="BIZ UDPGothic"/>
              <a:cs typeface="BIZ UDPGothic"/>
              <a:sym typeface="BIZ UDPGothic"/>
            </a:endParaRPr>
          </a:p>
        </p:txBody>
      </p:sp>
      <p:grpSp>
        <p:nvGrpSpPr>
          <p:cNvPr id="1263" name="Google Shape;1263;p48"/>
          <p:cNvGrpSpPr/>
          <p:nvPr/>
        </p:nvGrpSpPr>
        <p:grpSpPr>
          <a:xfrm>
            <a:off x="4732137" y="413522"/>
            <a:ext cx="2879718" cy="1024215"/>
            <a:chOff x="4649862" y="1573510"/>
            <a:chExt cx="2879718" cy="1024215"/>
          </a:xfrm>
        </p:grpSpPr>
        <p:pic>
          <p:nvPicPr>
            <p:cNvPr descr="ロゴ&#10;&#10;自動的に生成された説明" id="1264" name="Google Shape;1264;p48"/>
            <p:cNvPicPr preferRelativeResize="0"/>
            <p:nvPr/>
          </p:nvPicPr>
          <p:blipFill rotWithShape="1">
            <a:blip r:embed="rId4">
              <a:alphaModFix/>
            </a:blip>
            <a:srcRect b="0" l="0" r="0" t="0"/>
            <a:stretch/>
          </p:blipFill>
          <p:spPr>
            <a:xfrm>
              <a:off x="5634659"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5" name="Google Shape;1265;p48"/>
            <p:cNvPicPr preferRelativeResize="0"/>
            <p:nvPr/>
          </p:nvPicPr>
          <p:blipFill rotWithShape="1">
            <a:blip r:embed="rId4">
              <a:alphaModFix/>
            </a:blip>
            <a:srcRect b="0" l="0" r="0" t="0"/>
            <a:stretch/>
          </p:blipFill>
          <p:spPr>
            <a:xfrm>
              <a:off x="6613384" y="1573510"/>
              <a:ext cx="916196" cy="1024215"/>
            </a:xfrm>
            <a:prstGeom prst="rect">
              <a:avLst/>
            </a:prstGeom>
            <a:noFill/>
            <a:ln>
              <a:noFill/>
            </a:ln>
            <a:effectLst>
              <a:outerShdw blurRad="50800" rotWithShape="0" algn="t" dir="5400000" dist="38100">
                <a:srgbClr val="000000">
                  <a:alpha val="40000"/>
                </a:srgbClr>
              </a:outerShdw>
            </a:effectLst>
          </p:spPr>
        </p:pic>
        <p:pic>
          <p:nvPicPr>
            <p:cNvPr descr="ロゴ&#10;&#10;自動的に生成された説明" id="1266" name="Google Shape;1266;p48"/>
            <p:cNvPicPr preferRelativeResize="0"/>
            <p:nvPr/>
          </p:nvPicPr>
          <p:blipFill rotWithShape="1">
            <a:blip r:embed="rId4">
              <a:alphaModFix/>
            </a:blip>
            <a:srcRect b="0" l="0" r="0" t="0"/>
            <a:stretch/>
          </p:blipFill>
          <p:spPr>
            <a:xfrm>
              <a:off x="4649862" y="1573510"/>
              <a:ext cx="916196" cy="1024215"/>
            </a:xfrm>
            <a:prstGeom prst="rect">
              <a:avLst/>
            </a:prstGeom>
            <a:noFill/>
            <a:ln>
              <a:noFill/>
            </a:ln>
            <a:effectLst>
              <a:outerShdw blurRad="50800" rotWithShape="0" algn="t" dir="5400000" dist="38100">
                <a:srgbClr val="000000">
                  <a:alpha val="40000"/>
                </a:srgbClr>
              </a:outerShdw>
            </a:effectLst>
          </p:spPr>
        </p:pic>
      </p:grpSp>
      <p:grpSp>
        <p:nvGrpSpPr>
          <p:cNvPr id="1267" name="Google Shape;1267;p48"/>
          <p:cNvGrpSpPr/>
          <p:nvPr/>
        </p:nvGrpSpPr>
        <p:grpSpPr>
          <a:xfrm>
            <a:off x="3969353" y="1585656"/>
            <a:ext cx="4405363" cy="1445074"/>
            <a:chOff x="3636169" y="1970880"/>
            <a:chExt cx="4916700" cy="1445074"/>
          </a:xfrm>
        </p:grpSpPr>
        <p:sp>
          <p:nvSpPr>
            <p:cNvPr id="1268" name="Google Shape;1268;p48"/>
            <p:cNvSpPr txBox="1"/>
            <p:nvPr/>
          </p:nvSpPr>
          <p:spPr>
            <a:xfrm>
              <a:off x="4117968" y="1970880"/>
              <a:ext cx="3953101"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集客に強いセミナーNo.1</a:t>
              </a:r>
              <a:endParaRPr b="1" i="0" sz="2000" u="none" cap="none" strike="noStrike">
                <a:solidFill>
                  <a:schemeClr val="lt1"/>
                </a:solidFill>
                <a:latin typeface="BIZ UDPGothic"/>
                <a:ea typeface="BIZ UDPGothic"/>
                <a:cs typeface="BIZ UDPGothic"/>
                <a:sym typeface="BIZ UDPGothic"/>
              </a:endParaRPr>
            </a:p>
          </p:txBody>
        </p:sp>
        <p:sp>
          <p:nvSpPr>
            <p:cNvPr id="1269" name="Google Shape;1269;p48"/>
            <p:cNvSpPr txBox="1"/>
            <p:nvPr/>
          </p:nvSpPr>
          <p:spPr>
            <a:xfrm>
              <a:off x="3636169" y="2412087"/>
              <a:ext cx="49167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新規の商談獲得に強いセミナーNo.1</a:t>
              </a:r>
              <a:endParaRPr b="1" i="0" sz="2000" u="none" cap="none" strike="noStrike">
                <a:solidFill>
                  <a:schemeClr val="lt1"/>
                </a:solidFill>
                <a:latin typeface="BIZ UDPGothic"/>
                <a:ea typeface="BIZ UDPGothic"/>
                <a:cs typeface="BIZ UDPGothic"/>
                <a:sym typeface="BIZ UDPGothic"/>
              </a:endParaRPr>
            </a:p>
          </p:txBody>
        </p:sp>
        <p:grpSp>
          <p:nvGrpSpPr>
            <p:cNvPr id="1270" name="Google Shape;1270;p48"/>
            <p:cNvGrpSpPr/>
            <p:nvPr/>
          </p:nvGrpSpPr>
          <p:grpSpPr>
            <a:xfrm>
              <a:off x="3955368" y="2853295"/>
              <a:ext cx="4278300" cy="562659"/>
              <a:chOff x="7004220" y="-265523"/>
              <a:chExt cx="4278300" cy="562659"/>
            </a:xfrm>
          </p:grpSpPr>
          <p:sp>
            <p:nvSpPr>
              <p:cNvPr id="1271" name="Google Shape;1271;p48"/>
              <p:cNvSpPr txBox="1"/>
              <p:nvPr/>
            </p:nvSpPr>
            <p:spPr>
              <a:xfrm>
                <a:off x="7004220" y="-265523"/>
                <a:ext cx="4278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BIZ UDPGothic"/>
                    <a:ea typeface="BIZ UDPGothic"/>
                    <a:cs typeface="BIZ UDPGothic"/>
                    <a:sym typeface="BIZ UDPGothic"/>
                  </a:rPr>
                  <a:t>IT責任者が選ぶセミナーNo.1</a:t>
                </a:r>
                <a:endParaRPr b="1" i="0" sz="2000" u="none" cap="none" strike="noStrike">
                  <a:solidFill>
                    <a:schemeClr val="lt1"/>
                  </a:solidFill>
                  <a:latin typeface="BIZ UDPGothic"/>
                  <a:ea typeface="BIZ UDPGothic"/>
                  <a:cs typeface="BIZ UDPGothic"/>
                  <a:sym typeface="BIZ UDPGothic"/>
                </a:endParaRPr>
              </a:p>
            </p:txBody>
          </p:sp>
          <p:sp>
            <p:nvSpPr>
              <p:cNvPr id="1272" name="Google Shape;1272;p48"/>
              <p:cNvSpPr txBox="1"/>
              <p:nvPr/>
            </p:nvSpPr>
            <p:spPr>
              <a:xfrm>
                <a:off x="7166778" y="97036"/>
                <a:ext cx="39531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ja-JP" sz="700" u="none" cap="none" strike="noStrike">
                    <a:solidFill>
                      <a:srgbClr val="C3D2F7"/>
                    </a:solidFill>
                    <a:latin typeface="BIZ UDPGothic"/>
                    <a:ea typeface="BIZ UDPGothic"/>
                    <a:cs typeface="BIZ UDPGothic"/>
                    <a:sym typeface="BIZ UDPGothic"/>
                  </a:rPr>
                  <a:t>日本マーケティングリサーチ機構調べ 調査概要:2021年サービスの比較印象調査</a:t>
                </a:r>
                <a:endParaRPr b="0" i="0" sz="1400" u="none" cap="none" strike="noStrike">
                  <a:solidFill>
                    <a:srgbClr val="C3D2F7"/>
                  </a:solidFill>
                  <a:latin typeface="BIZ UDPGothic"/>
                  <a:ea typeface="BIZ UDPGothic"/>
                  <a:cs typeface="BIZ UDPGothic"/>
                  <a:sym typeface="BIZ UDPGothic"/>
                </a:endParaRPr>
              </a:p>
            </p:txBody>
          </p:sp>
        </p:grpSp>
      </p:grpSp>
      <p:pic>
        <p:nvPicPr>
          <p:cNvPr descr="黒い背景に白い文字がある&#10;&#10;中程度の精度で" id="1273" name="Google Shape;1273;p48"/>
          <p:cNvPicPr preferRelativeResize="0"/>
          <p:nvPr/>
        </p:nvPicPr>
        <p:blipFill rotWithShape="1">
          <a:blip r:embed="rId5">
            <a:alphaModFix/>
          </a:blip>
          <a:srcRect b="0" l="0" r="0" t="0"/>
          <a:stretch/>
        </p:blipFill>
        <p:spPr>
          <a:xfrm>
            <a:off x="5413636" y="5130451"/>
            <a:ext cx="1516720" cy="1516720"/>
          </a:xfrm>
          <a:prstGeom prst="rect">
            <a:avLst/>
          </a:prstGeom>
          <a:noFill/>
          <a:ln>
            <a:noFill/>
          </a:ln>
        </p:spPr>
      </p:pic>
    </p:spTree>
  </p:cSld>
  <p:clrMapOvr>
    <a:masterClrMapping/>
  </p:clrMapOvr>
</p:sld>
</file>

<file path=ppt/slides/slide5.xml><?xml version="1.0" encoding="utf-8"?>
<ns0:sld xmlns:ns0="http://schemas.openxmlformats.org/presentationml/2006/main" xmlns:ns1="http://schemas.openxmlformats.org/drawingml/2006/main">
  <ns0:cSld>
    <ns0:spTree>
      <ns0:nvGrpSpPr>
        <ns0:cNvPr id="144" name="Shape 144"/>
        <ns0:cNvGrpSpPr/>
        <ns0:nvPr/>
      </ns0:nvGrpSpPr>
      <ns0:grpSpPr>
        <ns1:xfrm>
          <ns1:off x="0" y="0"/>
          <ns1:ext cx="0" cy="0"/>
          <ns1:chOff x="0" y="0"/>
          <ns1:chExt cx="0" cy="0"/>
        </ns1:xfrm>
      </ns0:grpSpPr>
      <ns0:cxnSp>
        <ns0:nvCxnSpPr>
          <ns0:cNvPr id="145" name="Google Shape;145;p5"/>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46" name="Google Shape;146;p5"/>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47" name="Google Shape;147;p5"/>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48" name="Google Shape;148;p5"/>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49" name="Google Shape;149;p5"/>
          <ns0:cNvSpPr txBox="1"/>
          <ns0:nvPr/>
        </ns0:nvSpPr>
        <ns0:spPr>
          <ns1:xfrm>
            <ns1:off x="525996" y="874427"/>
            <ns1:ext cx="11284500" cy="5401438"/>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Necessity of the seminar (webinar)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・What do you prioritize as a means of lead acquisition?</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・Seminar (webinar)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・Website (content 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・Real exhibitions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・Comparison sites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・Ads on Google, Facebook, etc.</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・Telemarketing</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status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・Cost per lead, cost per appointment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・Presence and amount of budget for seminars (webinars)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allocation for the above lead acquisition methods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・Budget formulation and decision timing</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50" name="Google Shape;150;p5"/>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51" name="Google Shape;151;p5"/>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6.xml><?xml version="1.0" encoding="utf-8"?>
<ns0:sld xmlns:ns0="http://schemas.openxmlformats.org/presentationml/2006/main" xmlns:ns1="http://schemas.openxmlformats.org/drawingml/2006/main">
  <ns0:cSld>
    <ns0:spTree>
      <ns0:nvGrpSpPr>
        <ns0:cNvPr id="156" name="Shape 156"/>
        <ns0:cNvGrpSpPr/>
        <ns0:nvPr/>
      </ns0:nvGrpSpPr>
      <ns0:grpSpPr>
        <ns1:xfrm>
          <ns1:off x="0" y="0"/>
          <ns1:ext cx="0" cy="0"/>
          <ns1:chOff x="0" y="0"/>
          <ns1:chExt cx="0" cy="0"/>
        </ns1:xfrm>
      </ns0:grpSpPr>
      <ns0:cxnSp>
        <ns0:nvCxnSpPr>
          <ns0:cNvPr id="157" name="Google Shape;157;p6"/>
          <ns0:cNvCxnSpPr/>
          <ns0:nvPr/>
        </ns0:nvCxnSpPr>
        <ns0:spPr>
          <ns1:xfrm>
            <ns1:off x="6350" y="799793"/>
            <ns1:ext cx="12185650" cy="0"/>
          </ns1:xfrm>
          <ns1:prstGeom prst="straightConnector1">
            <ns1:avLst/>
          </ns1:prstGeom>
          <ns1:noFill/>
          <ns1:ln cap="flat" cmpd="sng" w="9525">
            <ns1:solidFill>
              <ns1:srgbClr val="163F9B"/>
            </ns1:solidFill>
            <ns1:prstDash val="solid"/>
            <ns1:miter lim="800000"/>
            <ns1:headEnd len="sm" w="sm" type="none"/>
            <ns1:tailEnd len="sm" w="sm" type="none"/>
          </ns1:ln>
        </ns0:spPr>
      </ns0:cxnSp>
      <ns0:sp>
        <ns0:nvSpPr>
          <ns0:cNvPr id="158" name="Google Shape;158;p6"/>
          <ns0:cNvSpPr/>
          <ns0:nvPr/>
        </ns0:nvSpPr>
        <ns0:spPr>
          <ns1:xfrm>
            <ns1:off x="12028601" y="-536"/>
            <ns1:ext cx="163399" cy="800325"/>
          </ns1:xfrm>
          <ns1:prstGeom prst="rect">
            <ns1:avLst/>
          </ns1:prstGeom>
          <ns1:solidFill>
            <ns1:schemeClr val="accent4"/>
          </ns1:solidFill>
          <ns1:ln>
            <ns1:noFill/>
          </ns1:ln>
        </ns0:spPr>
        <ns0:txBody>
          <ns1:bodyPr anchorCtr="0" anchor="ctr" bIns="45700" lIns="91425" spcFirstLastPara="1" rIns="91425" wrap="square" tIns="45700">
            <ns1:noAutofit/>
          </ns1:bodyPr>
          <ns1:lstStyle/>
          <ns1:p>
            <ns1:pPr indent="0" lvl="0" marL="0" marR="0" rtl="0" algn="ctr">
              <ns1:lnSpc>
                <ns1:spcPct val="100000"/>
              </ns1:lnSpc>
              <ns1:spcBef>
                <ns1:spcPts val="0"/>
              </ns1:spcBef>
              <ns1:spcAft>
                <ns1:spcPts val="0"/>
              </ns1:spcAft>
              <ns1:buClr>
                <ns1:srgbClr val="000000"/>
              </ns1:buClr>
              <ns1:buSzPts val="1800"/>
              <ns1:buFont typeface="Arial"/>
              <ns1:buNone/>
            </ns1:pPr>
            <ns1:r>
              <ns1:t/>
            </ns1:r>
            <ns1:endParaRPr b="0" i="0" sz="1800" u="none" cap="none" strike="noStrike">
              <ns1:solidFill>
                <ns1:schemeClr val="lt1"/>
              </ns1:solidFill>
              <ns1:latin typeface="Arial"/>
              <ns1:ea typeface="Arial"/>
              <ns1:cs typeface="Arial"/>
              <ns1:sym typeface="Arial"/>
            </ns1:endParaRPr>
          </ns1:p>
        </ns0:txBody>
      </ns0:sp>
      <ns0:sp>
        <ns0:nvSpPr>
          <ns0:cNvPr id="159" name="Google Shape;159;p6"/>
          <ns0:cNvSpPr txBox="1"/>
          <ns0:nvPr/>
        </ns0:nvSpPr>
        <ns0:spPr>
          <ns1:xfrm>
            <ns1:off x="446314" y="101428"/>
            <ns1:ext cx="8529104" cy="586088"/>
          </ns1:xfrm>
          <ns1:prstGeom prst="rect">
            <ns1:avLst/>
          </ns1:prstGeom>
          <ns1:noFill/>
          <ns1:ln>
            <ns1:noFill/>
          </ns1:ln>
        </ns0:spPr>
        <ns0:txBody>
          <ns1:bodyPr anchorCtr="0" anchor="ctr" bIns="45700" lIns="91425" spcFirstLastPara="1" rIns="91425" wrap="square" tIns="108000">
            <ns1:spAutoFit/>
          </ns1:bodyPr>
          <ns1:lstStyle/>
          <ns1:p>
            <ns1:pPr indent="0" lvl="0" marL="0" marR="0" rtl="0" algn="l">
              <ns1:lnSpc>
                <ns1:spcPct val="100000"/>
              </ns1:lnSpc>
              <ns1:spcBef>
                <ns1:spcPts val="0"/>
              </ns1:spcBef>
              <ns1:spcAft>
                <ns1:spcPts val="0"/>
              </ns1:spcAft>
              <ns1:buClr>
                <ns1:srgbClr val="000000"/>
              </ns1:buClr>
              <ns1:buSzPts val="2800"/>
              <ns1:buFont typeface="Arial"/>
              <ns1:buNone/>
            </ns1:pPr>
            <ns1:r>
              <ns1:rPr b="1" i="0" lang="ja-JP" sz="2800" u="none" cap="none" strike="noStrike">
                <ns1:solidFill>
                  <ns1:schemeClr val="accent4"/>
                </ns1:solidFill>
                <ns1:latin typeface="BIZ UDPGothic"/>
                <ns1:ea typeface="BIZ UDPGothic"/>
                <ns1:cs typeface="BIZ UDPGothic"/>
                <ns1:sym typeface="BIZ UDPGothic"/>
              </ns1:rPr>
              <ns1:t>Hearing</ns1:t>
            </ns1:r>
            <ns1:endParaRPr b="1" i="0" sz="2000" u="none" cap="none" strike="noStrike">
              <ns1:solidFill>
                <ns1:schemeClr val="accent4"/>
              </ns1:solidFill>
              <ns1:latin typeface="BIZ UDPGothic"/>
              <ns1:ea typeface="BIZ UDPGothic"/>
              <ns1:cs typeface="BIZ UDPGothic"/>
              <ns1:sym typeface="BIZ UDPGothic"/>
            </ns1:endParaRPr>
          </ns1:p>
        </ns0:txBody>
      </ns0:sp>
      <ns0:sp>
        <ns0:nvSpPr>
          <ns0:cNvPr id="160" name="Google Shape;160;p6"/>
          <ns0:cNvSpPr txBox="1"/>
          <ns0:nvPr/>
        </ns0:nvSpPr>
        <ns0:spPr>
          <ns1:xfrm>
            <ns1:off x="9331961" y="255986"/>
            <ns1:ext cx="2588486" cy="288052"/>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r">
              <ns1:lnSpc>
                <ns1:spcPct val="105555"/>
              </ns1:lnSpc>
              <ns1:spcBef>
                <ns1:spcPts val="0"/>
              </ns1:spcBef>
              <ns1:spcAft>
                <ns1:spcPts val="0"/>
              </ns1:spcAft>
              <ns1:buClr>
                <ns1:srgbClr val="000000"/>
              </ns1:buClr>
              <ns1:buSzPts val="1800"/>
              <ns1:buFont typeface="Arial"/>
              <ns1:buNone/>
            </ns1:pPr>
            <ns1:r>
              <ns1:rPr b="1" i="0" lang="ja-JP" sz="1200" u="none" cap="none" strike="noStrike">
                <ns1:solidFill>
                  <ns1:schemeClr val="accent4"/>
                </ns1:solidFill>
                <ns1:latin typeface="BIZ UDPGothic"/>
                <ns1:ea typeface="BIZ UDPGothic"/>
                <ns1:cs typeface="BIZ UDPGothic"/>
                <ns1:sym typeface="BIZ UDPGothic"/>
              </ns1:rPr>
              <ns1:t>Issue Identification</ns1:t>
            </ns1:r>
            <ns1:endParaRPr b="0" i="0" sz="1200" u="none" cap="none" strike="noStrike">
              <ns1:solidFill>
                <ns1:schemeClr val="accent4"/>
              </ns1:solidFill>
              <ns1:latin typeface="BIZ UDPGothic"/>
              <ns1:ea typeface="BIZ UDPGothic"/>
              <ns1:cs typeface="BIZ UDPGothic"/>
              <ns1:sym typeface="BIZ UDPGothic"/>
            </ns1:endParaRPr>
          </ns1:p>
        </ns0:txBody>
      </ns0:sp>
      <ns0:sp>
        <ns0:nvSpPr>
          <ns0:cNvPr id="161" name="Google Shape;161;p6"/>
          <ns0:cNvSpPr txBox="1"/>
          <ns0:nvPr/>
        </ns0:nvSpPr>
        <ns0:spPr>
          <ns1:xfrm>
            <ns1:off x="525996" y="874427"/>
            <ns1:ext cx="11284500" cy="3000781"/>
          </ns1:xfrm>
          <ns1:prstGeom prst="rect">
            <ns1:avLst/>
          </ns1:prstGeom>
          <ns1:noFill/>
          <ns1:ln>
            <ns1:noFill/>
          </ns1:ln>
        </ns0:spPr>
        <ns0:txBody>
          <ns1:bodyPr anchorCtr="0" anchor="t" bIns="45700" lIns="91425" spcFirstLastPara="1" rIns="91425" wrap="square" tIns="45700">
            <ns1:spAutoFit/>
          </ns1:bodyPr>
          <ns1:lstStyle/>
          <ns1:p>
            <ns1:pPr indent="0" lvl="0" marL="0" marR="0" rtl="0" algn="l">
              <ns1:lnSpc>
                <ns1:spcPct val="100000"/>
              </ns1:lnSpc>
              <ns1:spcBef>
                <ns1:spcPts val="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Purpose/issues of the seminar (webinar)</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more leads/cannot attract customers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acquire leads that match the target/poor lead quality</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connect webinars to business negotiations/cannot connect to negotiations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someone to manage the webinar/management is difficult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・Want to start small with webinars first</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600"/>
              </ns1:spcBef>
              <ns1:spcAft>
                <ns1:spcPts val="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・Others</ns1:t>
            </ns1:r>
            <ns1:endParaRPr b="0" i="0" sz="1800" u="none" cap="none" strike="noStrike">
              <ns1:solidFill>
                <ns1:schemeClr val="accent4"/>
              </ns1:solidFill>
              <ns1:latin typeface="BIZ UDPGothic"/>
              <ns1:ea typeface="BIZ UDPGothic"/>
              <ns1:cs typeface="BIZ UDPGothic"/>
              <ns1:sym typeface="BIZ UDPGothic"/>
            </ns1:endParaRPr>
          </ns1:p>
          <ns1:p>
            <ns1:pPr indent="0" lvl="0" marL="0" marR="0" rtl="0" algn="l">
              <ns1:lnSpc>
                <ns1:spcPct val="100000"/>
              </ns1:lnSpc>
              <ns1:spcBef>
                <ns1:spcPts val="1200"/>
              </ns1:spcBef>
              <ns1:spcAft>
                <ns1:spcPts val="600"/>
              </ns1:spcAft>
              <ns1:buClr>
                <ns1:srgbClr val="000000"/>
              </ns1:buClr>
              <ns1:buSzPts val="1800"/>
              <ns1:buFont typeface="Arial"/>
              <ns1:buNone/>
            </ns1:pPr>
            <ns1:r>
              <ns1:rPr b="0" i="0" lang="ja-JP" sz="1800" u="none" cap="none" strike="noStrike">
                <ns1:solidFill>
                  <ns1:schemeClr val="accent4"/>
                </ns1:solidFill>
                <ns1:latin typeface="BIZ UDPGothic"/>
                <ns1:ea typeface="BIZ UDPGothic"/>
                <ns1:cs typeface="BIZ UDPGothic"/>
                <ns1:sym typeface="BIZ UDPGothic"/>
              </ns1:rPr>
              <ns1:t>　・New customer acquisition and test marketing in Southeast Asia using webinars</ns1:t>
            </ns1:r>
            <ns1:endParaRPr b="0" i="0" sz="1800" u="none" cap="none" strike="noStrike">
              <ns1:solidFill>
                <ns1:schemeClr val="accent4"/>
              </ns1:solidFill>
              <ns1:latin typeface="BIZ UDPGothic"/>
              <ns1:ea typeface="BIZ UDPGothic"/>
              <ns1:cs typeface="BIZ UDPGothic"/>
              <ns1:sym typeface="BIZ UDPGothic"/>
            </ns1:endParaRPr>
          </ns1:p>
        </ns0:txBody>
      </ns0:sp>
      <ns0:sp>
        <ns0:nvSpPr>
          <ns0:cNvPr id="162" name="Google Shape;162;p6"/>
          <ns0:cNvSpPr txBox="1"/>
          <ns0:nvPr/>
        </ns0:nvSpPr>
        <ns0:spPr>
          <ns1:xfrm>
            <ns1:off x="10407113" y="6452965"/>
            <ns1:ext cx="1464589" cy="365125"/>
          </ns1:xfrm>
          <ns1:prstGeom prst="rect">
            <ns1:avLst/>
          </ns1:prstGeom>
          <ns1:noFill/>
          <ns1:ln>
            <ns1:noFill/>
          </ns1:ln>
        </ns0:spPr>
        <ns0:txBody>
          <ns1:bodyPr anchorCtr="0" anchor="ctr" bIns="45700" lIns="91425" spcFirstLastPara="1" rIns="91425" wrap="square" tIns="45700">
            <ns1:noAutofit/>
          </ns1:bodyPr>
          <ns1:lstStyle/>
          <ns1:p>
            <ns1:pPr indent="0" lvl="0" marL="0" marR="0" rtl="0" algn="r">
              <ns1:lnSpc>
                <ns1:spcPct val="100000"/>
              </ns1:lnSpc>
              <ns1:spcBef>
                <ns1:spcPts val="0"/>
              </ns1:spcBef>
              <ns1:spcAft>
                <ns1:spcPts val="0"/>
              </ns1:spcAft>
              <ns1:buClr>
                <ns1:srgbClr val="000000"/>
              </ns1:buClr>
              <ns1:buSzPts val="1400"/>
              <ns1:buFont typeface="Arial"/>
              <ns1:buNone/>
            </ns1:pPr>
            <ns1:r>
              <ns1:rPr b="0" i="0" lang="ja-JP" sz="800" u="none" cap="none" strike="noStrike">
                <ns1:solidFill>
                  <ns1:srgbClr val="D8D8D8"/>
                </ns1:solidFill>
                <ns1:latin typeface="Arial"/>
                <ns1:ea typeface="Arial"/>
                <ns1:cs typeface="Arial"/>
                <ns1:sym typeface="Arial"/>
              </ns1:rPr>
              <ns1:t>©2018 MAJISEMI Inc.</ns1:t>
            </ns1:r>
            <ns1:endParaRPr b="0" i="0" sz="800" u="none" cap="none" strike="noStrike">
              <ns1:solidFill>
                <ns1:srgbClr val="D8D8D8"/>
              </ns1:solidFill>
              <ns1:latin typeface="Arial"/>
              <ns1:ea typeface="Arial"/>
              <ns1:cs typeface="Arial"/>
              <ns1:sym typeface="Arial"/>
            </ns1:endParaRPr>
          </ns1:p>
        </ns0:txBody>
      </ns0:sp>
      <ns0:sp>
        <ns0:nvSpPr>
          <ns0:cNvPr id="163" name="Google Shape;163;p6"/>
          <ns0:cNvSpPr txBox="1"/>
          <ns0:nvPr>
            <ns0:ph idx="12" type="sldNum"/>
          </ns0:nvPr>
        </ns0:nvSpPr>
        <ns0:spPr>
          <ns1:xfrm>
            <ns1:off x="11879453" y="6452966"/>
            <ns1:ext cx="262272" cy="365125"/>
          </ns1:xfrm>
          <ns1:prstGeom prst="rect">
            <ns1:avLst/>
          </ns1:prstGeom>
          <ns1:noFill/>
          <ns1:ln>
            <ns1:noFill/>
          </ns1:ln>
        </ns0:spPr>
        <ns0:txBody>
          <ns1:bodyPr anchorCtr="0" anchor="ctr" bIns="45700" lIns="91425" spcFirstLastPara="1" rIns="91425" wrap="square" tIns="45700">
            <ns1:noAutofit/>
          </ns1:bodyPr>
          <ns1:lstStyle/>
          <ns1:p>
            <ns1:pPr indent="0" lvl="0" marL="0" rtl="0" algn="r">
              <ns1:lnSpc>
                <ns1:spcPct val="100000"/>
              </ns1:lnSpc>
              <ns1:spcBef>
                <ns1:spcPts val="0"/>
              </ns1:spcBef>
              <ns1:spcAft>
                <ns1:spcPts val="0"/>
              </ns1:spcAft>
              <ns1:buSzPts val="1200"/>
              <ns1:buNone/>
            </ns1:pPr>
            <ns1:fld id="{00000000-1234-1234-1234-123412341234}" type="slidenum">
              <ns1:rPr lang="ja-JP" sz="800">
                <ns1:solidFill>
                  <ns1:srgbClr val="D8D8D8"/>
                </ns1:solidFill>
                <ns1:latin typeface="Arial"/>
                <ns1:ea typeface="Arial"/>
                <ns1:cs typeface="Arial"/>
                <ns1:sym typeface="Arial"/>
              </ns1:rPr>
              <ns1:t>‹#›</ns1:t>
            </ns1:fld>
            <ns1:endParaRPr sz="800">
              <ns1:solidFill>
                <ns1:srgbClr val="D8D8D8"/>
              </ns1:solidFill>
              <ns1:latin typeface="Arial"/>
              <ns1:ea typeface="Arial"/>
              <ns1:cs typeface="Arial"/>
              <ns1:sym typeface="Arial"/>
            </ns1:endParaRPr>
          </ns1:p>
        </ns0:txBody>
      </ns0:sp>
    </ns0:spTree>
  </ns0:cSld>
  <ns0:clrMapOvr>
    <ns1:masterClrMapping/>
  </ns0:clrMapOvr>
</ns0: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nvSpPr>
        <p:spPr>
          <a:xfrm>
            <a:off x="1376043" y="2647691"/>
            <a:ext cx="10619312" cy="901051"/>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accent4"/>
              </a:buClr>
              <a:buSzPts val="1600"/>
              <a:buFont typeface="Arial"/>
              <a:buNone/>
            </a:pPr>
            <a:r>
              <a:rPr b="1" i="0" lang="ja-JP" sz="3200" u="none" cap="none" strike="noStrike">
                <a:solidFill>
                  <a:schemeClr val="accent4"/>
                </a:solidFill>
                <a:latin typeface="BIZ UDPGothic"/>
                <a:ea typeface="BIZ UDPGothic"/>
                <a:cs typeface="BIZ UDPGothic"/>
                <a:sym typeface="BIZ UDPGothic"/>
              </a:rPr>
              <a:t>なぜ「ウェビナー」なのか？</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0" y="1"/>
            <a:ext cx="113211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172" name="Google Shape;172;p7"/>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cxnSp>
        <p:nvCxnSpPr>
          <p:cNvPr id="178" name="Google Shape;178;p8"/>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79" name="Google Shape;179;p8"/>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8"/>
          <p:cNvSpPr txBox="1"/>
          <p:nvPr/>
        </p:nvSpPr>
        <p:spPr>
          <a:xfrm>
            <a:off x="221196" y="101835"/>
            <a:ext cx="8529104" cy="586088"/>
          </a:xfrm>
          <a:prstGeom prst="rect">
            <a:avLst/>
          </a:prstGeom>
          <a:noFill/>
          <a:ln>
            <a:noFill/>
          </a:ln>
        </p:spPr>
        <p:txBody>
          <a:bodyPr anchorCtr="0" anchor="ctr"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BtoBマーケティングにおけるウェビナーの役割</a:t>
            </a:r>
            <a:endParaRPr b="1" i="0" sz="2000" u="none" cap="none" strike="noStrike">
              <a:solidFill>
                <a:schemeClr val="accent4"/>
              </a:solidFill>
              <a:latin typeface="BIZ UDPGothic"/>
              <a:ea typeface="BIZ UDPGothic"/>
              <a:cs typeface="BIZ UDPGothic"/>
              <a:sym typeface="BIZ UDPGothic"/>
            </a:endParaRPr>
          </a:p>
        </p:txBody>
      </p:sp>
      <p:sp>
        <p:nvSpPr>
          <p:cNvPr id="181" name="Google Shape;181;p8"/>
          <p:cNvSpPr txBox="1"/>
          <p:nvPr/>
        </p:nvSpPr>
        <p:spPr>
          <a:xfrm>
            <a:off x="10428204" y="170738"/>
            <a:ext cx="1542600" cy="471900"/>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Webinar</a:t>
            </a:r>
            <a:endParaRPr b="0" i="0" sz="1200" u="none" cap="none" strike="noStrike">
              <a:solidFill>
                <a:schemeClr val="accent4"/>
              </a:solidFill>
              <a:latin typeface="BIZ UDPGothic"/>
              <a:ea typeface="BIZ UDPGothic"/>
              <a:cs typeface="BIZ UDPGothic"/>
              <a:sym typeface="BIZ UDPGothic"/>
            </a:endParaRPr>
          </a:p>
          <a:p>
            <a:pPr indent="0" lvl="0" marL="0" marR="0" rtl="0" algn="r">
              <a:lnSpc>
                <a:spcPct val="105555"/>
              </a:lnSpc>
              <a:spcBef>
                <a:spcPts val="0"/>
              </a:spcBef>
              <a:spcAft>
                <a:spcPts val="0"/>
              </a:spcAft>
              <a:buClr>
                <a:srgbClr val="000000"/>
              </a:buClr>
              <a:buSzPts val="1800"/>
              <a:buFont typeface="Arial"/>
              <a:buNone/>
            </a:pPr>
            <a:r>
              <a:rPr b="0" i="0" lang="ja-JP" sz="1200" u="none" cap="none" strike="noStrike">
                <a:solidFill>
                  <a:srgbClr val="163F9B"/>
                </a:solidFill>
                <a:latin typeface="BIZ UDPGothic"/>
                <a:ea typeface="BIZ UDPGothic"/>
                <a:cs typeface="BIZ UDPGothic"/>
                <a:sym typeface="BIZ UDPGothic"/>
              </a:rPr>
              <a:t>as a Service</a:t>
            </a:r>
            <a:endParaRPr b="0" i="0" sz="1200" u="none" cap="none" strike="noStrike">
              <a:solidFill>
                <a:srgbClr val="163F9B"/>
              </a:solidFill>
              <a:latin typeface="BIZ UDPGothic"/>
              <a:ea typeface="BIZ UDPGothic"/>
              <a:cs typeface="BIZ UDPGothic"/>
              <a:sym typeface="BIZ UDPGothic"/>
            </a:endParaRPr>
          </a:p>
        </p:txBody>
      </p:sp>
      <p:grpSp>
        <p:nvGrpSpPr>
          <p:cNvPr id="182" name="Google Shape;182;p8"/>
          <p:cNvGrpSpPr/>
          <p:nvPr/>
        </p:nvGrpSpPr>
        <p:grpSpPr>
          <a:xfrm>
            <a:off x="506730" y="1289859"/>
            <a:ext cx="11157275" cy="777702"/>
            <a:chOff x="506730" y="986269"/>
            <a:chExt cx="11157275" cy="777702"/>
          </a:xfrm>
        </p:grpSpPr>
        <p:sp>
          <p:nvSpPr>
            <p:cNvPr id="183" name="Google Shape;183;p8"/>
            <p:cNvSpPr/>
            <p:nvPr/>
          </p:nvSpPr>
          <p:spPr>
            <a:xfrm>
              <a:off x="8230197" y="989953"/>
              <a:ext cx="3433808"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製品・サービスを絞って</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評価・選定、稟議</a:t>
              </a:r>
              <a:endParaRPr b="0" i="0" sz="1400" u="none" cap="none" strike="noStrike">
                <a:solidFill>
                  <a:srgbClr val="000000"/>
                </a:solidFill>
                <a:latin typeface="BIZ UDPGothic"/>
                <a:ea typeface="BIZ UDPGothic"/>
                <a:cs typeface="BIZ UDPGothic"/>
                <a:sym typeface="BIZ UDPGothic"/>
              </a:endParaRPr>
            </a:p>
          </p:txBody>
        </p:sp>
        <p:sp>
          <p:nvSpPr>
            <p:cNvPr id="184" name="Google Shape;184;p8"/>
            <p:cNvSpPr/>
            <p:nvPr/>
          </p:nvSpPr>
          <p:spPr>
            <a:xfrm>
              <a:off x="5535796" y="986270"/>
              <a:ext cx="30043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製品・サービスの</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候補を捜す</a:t>
              </a:r>
              <a:endParaRPr b="0" i="0" sz="1400" u="none" cap="none" strike="noStrike">
                <a:solidFill>
                  <a:srgbClr val="000000"/>
                </a:solidFill>
                <a:latin typeface="BIZ UDPGothic"/>
                <a:ea typeface="BIZ UDPGothic"/>
                <a:cs typeface="BIZ UDPGothic"/>
                <a:sym typeface="BIZ UDPGothic"/>
              </a:endParaRPr>
            </a:p>
          </p:txBody>
        </p:sp>
        <p:sp>
          <p:nvSpPr>
            <p:cNvPr id="185" name="Google Shape;185;p8"/>
            <p:cNvSpPr/>
            <p:nvPr/>
          </p:nvSpPr>
          <p:spPr>
            <a:xfrm>
              <a:off x="3110842" y="986269"/>
              <a:ext cx="2737657"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課題に気づき</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社内で検討</a:t>
              </a:r>
              <a:endParaRPr b="0" i="0" sz="1400" u="none" cap="none" strike="noStrike">
                <a:solidFill>
                  <a:srgbClr val="000000"/>
                </a:solidFill>
                <a:latin typeface="BIZ UDPGothic"/>
                <a:ea typeface="BIZ UDPGothic"/>
                <a:cs typeface="BIZ UDPGothic"/>
                <a:sym typeface="BIZ UDPGothic"/>
              </a:endParaRPr>
            </a:p>
          </p:txBody>
        </p:sp>
        <p:sp>
          <p:nvSpPr>
            <p:cNvPr id="186" name="Google Shape;186;p8"/>
            <p:cNvSpPr/>
            <p:nvPr/>
          </p:nvSpPr>
          <p:spPr>
            <a:xfrm>
              <a:off x="506730" y="989953"/>
              <a:ext cx="291370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課題に</a:t>
              </a:r>
              <a:endParaRPr b="0" i="0" sz="18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気づいてない</a:t>
              </a:r>
              <a:endParaRPr b="0" i="0" sz="1800" u="none" cap="none" strike="noStrike">
                <a:solidFill>
                  <a:schemeClr val="lt1"/>
                </a:solidFill>
                <a:latin typeface="BIZ UDPGothic"/>
                <a:ea typeface="BIZ UDPGothic"/>
                <a:cs typeface="BIZ UDPGothic"/>
                <a:sym typeface="BIZ UDPGothic"/>
              </a:endParaRPr>
            </a:p>
          </p:txBody>
        </p:sp>
      </p:grpSp>
      <p:sp>
        <p:nvSpPr>
          <p:cNvPr id="187" name="Google Shape;187;p8"/>
          <p:cNvSpPr txBox="1"/>
          <p:nvPr/>
        </p:nvSpPr>
        <p:spPr>
          <a:xfrm>
            <a:off x="1143946" y="2048764"/>
            <a:ext cx="1681804" cy="276999"/>
          </a:xfrm>
          <a:prstGeom prst="rect">
            <a:avLst/>
          </a:prstGeom>
          <a:noFill/>
          <a:ln>
            <a:noFill/>
          </a:ln>
        </p:spPr>
        <p:txBody>
          <a:bodyPr anchorCtr="0" anchor="ctr" bIns="45700" lIns="91425" spcFirstLastPara="1" rIns="91425" wrap="square" tIns="45700">
            <a:spAutoFit/>
          </a:bodyPr>
          <a:lstStyle/>
          <a:p>
            <a:pPr indent="0" lvl="8"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課題に気づかせる</a:t>
            </a:r>
            <a:endParaRPr b="0" i="0" sz="1400" u="none" cap="none" strike="noStrike">
              <a:solidFill>
                <a:srgbClr val="000000"/>
              </a:solidFill>
              <a:latin typeface="BIZ UDPGothic"/>
              <a:ea typeface="BIZ UDPGothic"/>
              <a:cs typeface="BIZ UDPGothic"/>
              <a:sym typeface="BIZ UDPGothic"/>
            </a:endParaRPr>
          </a:p>
        </p:txBody>
      </p:sp>
      <p:sp>
        <p:nvSpPr>
          <p:cNvPr id="188" name="Google Shape;188;p8"/>
          <p:cNvSpPr txBox="1"/>
          <p:nvPr/>
        </p:nvSpPr>
        <p:spPr>
          <a:xfrm>
            <a:off x="3218288" y="2033375"/>
            <a:ext cx="227054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課題について深く理解させ、</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解決方法を提示する</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競合よりもお客様に早く接触し、課題解決をサポートする</a:t>
            </a:r>
            <a:endParaRPr b="0" i="0" sz="1400" u="none" cap="none" strike="noStrike">
              <a:solidFill>
                <a:srgbClr val="000000"/>
              </a:solidFill>
              <a:latin typeface="BIZ UDPGothic"/>
              <a:ea typeface="BIZ UDPGothic"/>
              <a:cs typeface="BIZ UDPGothic"/>
              <a:sym typeface="BIZ UDPGothic"/>
            </a:endParaRPr>
          </a:p>
        </p:txBody>
      </p:sp>
      <p:sp>
        <p:nvSpPr>
          <p:cNvPr id="189" name="Google Shape;189;p8"/>
          <p:cNvSpPr txBox="1"/>
          <p:nvPr/>
        </p:nvSpPr>
        <p:spPr>
          <a:xfrm>
            <a:off x="5796755" y="2038328"/>
            <a:ext cx="2270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数社～十数者程度の検討の候補に入り、２～３社の最終候補に残る</a:t>
            </a:r>
            <a:endParaRPr b="0" i="0" sz="1400" u="none" cap="none" strike="noStrike">
              <a:solidFill>
                <a:srgbClr val="000000"/>
              </a:solidFill>
              <a:latin typeface="BIZ UDPGothic"/>
              <a:ea typeface="BIZ UDPGothic"/>
              <a:cs typeface="BIZ UDPGothic"/>
              <a:sym typeface="BIZ UDPGothic"/>
            </a:endParaRPr>
          </a:p>
        </p:txBody>
      </p:sp>
      <p:sp>
        <p:nvSpPr>
          <p:cNvPr id="190" name="Google Shape;190;p8"/>
          <p:cNvSpPr txBox="1"/>
          <p:nvPr/>
        </p:nvSpPr>
        <p:spPr>
          <a:xfrm>
            <a:off x="8803899" y="2062750"/>
            <a:ext cx="22705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２～３社の最終候補から自社を選んでもらう</a:t>
            </a:r>
            <a:endParaRPr b="0" i="0" sz="1400" u="none" cap="none" strike="noStrike">
              <a:solidFill>
                <a:srgbClr val="000000"/>
              </a:solidFill>
              <a:latin typeface="BIZ UDPGothic"/>
              <a:ea typeface="BIZ UDPGothic"/>
              <a:cs typeface="BIZ UDPGothic"/>
              <a:sym typeface="BIZ UDPGothic"/>
            </a:endParaRPr>
          </a:p>
        </p:txBody>
      </p:sp>
      <p:cxnSp>
        <p:nvCxnSpPr>
          <p:cNvPr id="191" name="Google Shape;191;p8"/>
          <p:cNvCxnSpPr/>
          <p:nvPr/>
        </p:nvCxnSpPr>
        <p:spPr>
          <a:xfrm>
            <a:off x="7096359" y="5593513"/>
            <a:ext cx="248700" cy="600"/>
          </a:xfrm>
          <a:prstGeom prst="curvedConnector3">
            <a:avLst>
              <a:gd fmla="val 50000" name="adj1"/>
            </a:avLst>
          </a:prstGeom>
          <a:noFill/>
          <a:ln cap="flat" cmpd="sng" w="9525">
            <a:solidFill>
              <a:srgbClr val="3E6EC2"/>
            </a:solidFill>
            <a:prstDash val="solid"/>
            <a:round/>
            <a:headEnd len="sm" w="sm" type="none"/>
            <a:tailEnd len="med" w="med" type="triangle"/>
          </a:ln>
        </p:spPr>
      </p:cxnSp>
      <p:cxnSp>
        <p:nvCxnSpPr>
          <p:cNvPr id="192" name="Google Shape;192;p8"/>
          <p:cNvCxnSpPr/>
          <p:nvPr/>
        </p:nvCxnSpPr>
        <p:spPr>
          <a:xfrm>
            <a:off x="6350" y="2856187"/>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193" name="Google Shape;193;p8"/>
          <p:cNvSpPr/>
          <p:nvPr/>
        </p:nvSpPr>
        <p:spPr>
          <a:xfrm>
            <a:off x="346704" y="5044052"/>
            <a:ext cx="2229871" cy="1487060"/>
          </a:xfrm>
          <a:prstGeom prst="roundRect">
            <a:avLst>
              <a:gd fmla="val 3797"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 name="Google Shape;194;p8"/>
          <p:cNvPicPr preferRelativeResize="0"/>
          <p:nvPr/>
        </p:nvPicPr>
        <p:blipFill rotWithShape="1">
          <a:blip r:embed="rId3">
            <a:alphaModFix amt="70000"/>
          </a:blip>
          <a:srcRect b="21746" l="15360" r="8088" t="30557"/>
          <a:stretch/>
        </p:blipFill>
        <p:spPr>
          <a:xfrm>
            <a:off x="442931" y="5124711"/>
            <a:ext cx="2055611" cy="853914"/>
          </a:xfrm>
          <a:prstGeom prst="rect">
            <a:avLst/>
          </a:prstGeom>
          <a:noFill/>
          <a:ln>
            <a:noFill/>
          </a:ln>
        </p:spPr>
      </p:pic>
      <p:sp>
        <p:nvSpPr>
          <p:cNvPr id="195" name="Google Shape;195;p8"/>
          <p:cNvSpPr txBox="1"/>
          <p:nvPr/>
        </p:nvSpPr>
        <p:spPr>
          <a:xfrm>
            <a:off x="343102" y="5969998"/>
            <a:ext cx="2229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リアル展示会</a:t>
            </a:r>
            <a:endParaRPr b="0" i="0" sz="1400" u="none" cap="none" strike="noStrike">
              <a:solidFill>
                <a:srgbClr val="000000"/>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lt1"/>
                </a:solidFill>
                <a:latin typeface="BIZ UDPGothic"/>
                <a:ea typeface="BIZ UDPGothic"/>
                <a:cs typeface="BIZ UDPGothic"/>
                <a:sym typeface="BIZ UDPGothic"/>
              </a:rPr>
              <a:t>オンラインイベント</a:t>
            </a:r>
            <a:endParaRPr b="0" i="0" sz="1400" u="none" cap="none" strike="noStrike">
              <a:solidFill>
                <a:srgbClr val="000000"/>
              </a:solidFill>
              <a:latin typeface="BIZ UDPGothic"/>
              <a:ea typeface="BIZ UDPGothic"/>
              <a:cs typeface="BIZ UDPGothic"/>
              <a:sym typeface="BIZ UDPGothic"/>
            </a:endParaRPr>
          </a:p>
        </p:txBody>
      </p:sp>
      <p:grpSp>
        <p:nvGrpSpPr>
          <p:cNvPr id="196" name="Google Shape;196;p8"/>
          <p:cNvGrpSpPr/>
          <p:nvPr/>
        </p:nvGrpSpPr>
        <p:grpSpPr>
          <a:xfrm>
            <a:off x="385337" y="3214236"/>
            <a:ext cx="4409943" cy="1487060"/>
            <a:chOff x="449135" y="2788074"/>
            <a:chExt cx="4409943" cy="1487060"/>
          </a:xfrm>
        </p:grpSpPr>
        <p:sp>
          <p:nvSpPr>
            <p:cNvPr id="197" name="Google Shape;197;p8"/>
            <p:cNvSpPr/>
            <p:nvPr/>
          </p:nvSpPr>
          <p:spPr>
            <a:xfrm>
              <a:off x="449135" y="2788074"/>
              <a:ext cx="4409943"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
            <p:cNvSpPr txBox="1"/>
            <p:nvPr/>
          </p:nvSpPr>
          <p:spPr>
            <a:xfrm>
              <a:off x="2575973" y="2934680"/>
              <a:ext cx="222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課題に気づかせる。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課題について深く理解させる。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競合よりもお客様に先に接触し、自社を知ってもらう。</a:t>
              </a:r>
              <a:endParaRPr b="0" i="0" sz="1400" u="none" cap="none" strike="noStrike">
                <a:solidFill>
                  <a:srgbClr val="000000"/>
                </a:solidFill>
                <a:latin typeface="BIZ UDPGothic"/>
                <a:ea typeface="BIZ UDPGothic"/>
                <a:cs typeface="BIZ UDPGothic"/>
                <a:sym typeface="BIZ UDPGothic"/>
              </a:endParaRPr>
            </a:p>
          </p:txBody>
        </p:sp>
        <p:sp>
          <p:nvSpPr>
            <p:cNvPr id="199" name="Google Shape;199;p8"/>
            <p:cNvSpPr txBox="1"/>
            <p:nvPr/>
          </p:nvSpPr>
          <p:spPr>
            <a:xfrm>
              <a:off x="580012" y="3830867"/>
              <a:ext cx="192927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pic>
          <p:nvPicPr>
            <p:cNvPr id="200" name="Google Shape;200;p8"/>
            <p:cNvPicPr preferRelativeResize="0"/>
            <p:nvPr/>
          </p:nvPicPr>
          <p:blipFill rotWithShape="1">
            <a:blip r:embed="rId4">
              <a:alphaModFix amt="50000"/>
            </a:blip>
            <a:srcRect b="14078" l="2145" r="1766" t="19305"/>
            <a:stretch/>
          </p:blipFill>
          <p:spPr>
            <a:xfrm>
              <a:off x="580012" y="2904253"/>
              <a:ext cx="1929272" cy="913654"/>
            </a:xfrm>
            <a:prstGeom prst="rect">
              <a:avLst/>
            </a:prstGeom>
            <a:noFill/>
            <a:ln>
              <a:noFill/>
            </a:ln>
          </p:spPr>
        </p:pic>
      </p:grpSp>
      <p:grpSp>
        <p:nvGrpSpPr>
          <p:cNvPr id="201" name="Google Shape;201;p8"/>
          <p:cNvGrpSpPr/>
          <p:nvPr/>
        </p:nvGrpSpPr>
        <p:grpSpPr>
          <a:xfrm>
            <a:off x="2640191" y="5049658"/>
            <a:ext cx="1903211" cy="1485211"/>
            <a:chOff x="2703989" y="4788793"/>
            <a:chExt cx="1903211" cy="1485211"/>
          </a:xfrm>
        </p:grpSpPr>
        <p:sp>
          <p:nvSpPr>
            <p:cNvPr id="202" name="Google Shape;202;p8"/>
            <p:cNvSpPr/>
            <p:nvPr/>
          </p:nvSpPr>
          <p:spPr>
            <a:xfrm>
              <a:off x="2703989" y="4788793"/>
              <a:ext cx="1903211"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Webサイト</a:t>
              </a:r>
              <a:endParaRPr b="0" i="0" sz="1200" u="none" cap="none" strike="noStrike">
                <a:solidFill>
                  <a:schemeClr val="lt1"/>
                </a:solidFill>
                <a:latin typeface="BIZ UDPGothic"/>
                <a:ea typeface="BIZ UDPGothic"/>
                <a:cs typeface="BIZ UDPGothic"/>
                <a:sym typeface="BIZ UDPGothic"/>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コンテンツマーケティング</a:t>
              </a:r>
              <a:endParaRPr b="0" i="0" sz="1400" u="none" cap="none" strike="noStrike">
                <a:solidFill>
                  <a:srgbClr val="000000"/>
                </a:solidFill>
                <a:latin typeface="BIZ UDPGothic"/>
                <a:ea typeface="BIZ UDPGothic"/>
                <a:cs typeface="BIZ UDPGothic"/>
                <a:sym typeface="BIZ UDPGothic"/>
              </a:endParaRPr>
            </a:p>
          </p:txBody>
        </p:sp>
        <p:sp>
          <p:nvSpPr>
            <p:cNvPr id="203" name="Google Shape;203;p8"/>
            <p:cNvSpPr/>
            <p:nvPr/>
          </p:nvSpPr>
          <p:spPr>
            <a:xfrm>
              <a:off x="2703989" y="5305877"/>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SNS広告</a:t>
              </a:r>
              <a:endParaRPr b="0" i="0" sz="1200" u="none" cap="none" strike="noStrike">
                <a:solidFill>
                  <a:schemeClr val="lt1"/>
                </a:solidFill>
                <a:latin typeface="BIZ UDPGothic"/>
                <a:ea typeface="BIZ UDPGothic"/>
                <a:cs typeface="BIZ UDPGothic"/>
                <a:sym typeface="BIZ UDPGothic"/>
              </a:endParaRPr>
            </a:p>
          </p:txBody>
        </p:sp>
        <p:sp>
          <p:nvSpPr>
            <p:cNvPr id="204" name="Google Shape;204;p8"/>
            <p:cNvSpPr/>
            <p:nvPr/>
          </p:nvSpPr>
          <p:spPr>
            <a:xfrm>
              <a:off x="2703989" y="5822961"/>
              <a:ext cx="1899609" cy="451043"/>
            </a:xfrm>
            <a:prstGeom prst="roundRect">
              <a:avLst>
                <a:gd fmla="val 5942" name="adj"/>
              </a:avLst>
            </a:prstGeom>
            <a:solidFill>
              <a:srgbClr val="4F7C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資料ダウンロード</a:t>
              </a:r>
              <a:endParaRPr b="0" i="0" sz="1200" u="none" cap="none" strike="noStrike">
                <a:solidFill>
                  <a:schemeClr val="lt1"/>
                </a:solidFill>
                <a:latin typeface="BIZ UDPGothic"/>
                <a:ea typeface="BIZ UDPGothic"/>
                <a:cs typeface="BIZ UDPGothic"/>
                <a:sym typeface="BIZ UDPGothic"/>
              </a:endParaRPr>
            </a:p>
          </p:txBody>
        </p:sp>
      </p:grpSp>
      <p:sp>
        <p:nvSpPr>
          <p:cNvPr id="205" name="Google Shape;205;p8"/>
          <p:cNvSpPr/>
          <p:nvPr/>
        </p:nvSpPr>
        <p:spPr>
          <a:xfrm>
            <a:off x="5204540" y="5048733"/>
            <a:ext cx="4107840" cy="1487060"/>
          </a:xfrm>
          <a:prstGeom prst="roundRect">
            <a:avLst>
              <a:gd fmla="val 5942" name="adj"/>
            </a:avLst>
          </a:prstGeom>
          <a:solidFill>
            <a:schemeClr val="accent4"/>
          </a:solidFill>
          <a:ln cap="flat" cmpd="sng" w="508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8"/>
          <p:cNvSpPr txBox="1"/>
          <p:nvPr/>
        </p:nvSpPr>
        <p:spPr>
          <a:xfrm>
            <a:off x="6006076" y="5122907"/>
            <a:ext cx="242938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accent5"/>
                </a:solidFill>
                <a:latin typeface="BIZ UDPGothic"/>
                <a:ea typeface="BIZ UDPGothic"/>
                <a:cs typeface="BIZ UDPGothic"/>
                <a:sym typeface="BIZ UDPGothic"/>
              </a:rPr>
              <a:t>ウェビナー</a:t>
            </a:r>
            <a:endParaRPr b="0" i="0" sz="1400" u="none" cap="none" strike="noStrike">
              <a:solidFill>
                <a:srgbClr val="000000"/>
              </a:solidFill>
              <a:latin typeface="BIZ UDPGothic"/>
              <a:ea typeface="BIZ UDPGothic"/>
              <a:cs typeface="BIZ UDPGothic"/>
              <a:sym typeface="BIZ UDPGothic"/>
            </a:endParaRPr>
          </a:p>
        </p:txBody>
      </p:sp>
      <p:sp>
        <p:nvSpPr>
          <p:cNvPr id="207" name="Google Shape;207;p8"/>
          <p:cNvSpPr txBox="1"/>
          <p:nvPr/>
        </p:nvSpPr>
        <p:spPr>
          <a:xfrm>
            <a:off x="5475500" y="5517317"/>
            <a:ext cx="36720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課題を深く理解させる。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また競合比較情報や、自社製品の情報を提供する。</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75000"/>
              </a:lnSpc>
              <a:spcBef>
                <a:spcPts val="0"/>
              </a:spcBef>
              <a:spcAft>
                <a:spcPts val="0"/>
              </a:spcAft>
              <a:buClr>
                <a:srgbClr val="000000"/>
              </a:buClr>
              <a:buSzPts val="1200"/>
              <a:buFont typeface="Arial"/>
              <a:buNone/>
            </a:pPr>
            <a:r>
              <a:t/>
            </a:r>
            <a:endParaRPr b="0" i="0" sz="1200" u="none" cap="none" strike="noStrike">
              <a:solidFill>
                <a:schemeClr val="lt1"/>
              </a:solidFill>
              <a:latin typeface="BIZ UDPGothic"/>
              <a:ea typeface="BIZ UDPGothic"/>
              <a:cs typeface="BIZ UDPGothic"/>
              <a:sym typeface="BIZ UDPGothic"/>
            </a:endParaRPr>
          </a:p>
          <a:p>
            <a:pPr indent="0" lvl="0" marL="0" marR="0" rtl="0" algn="l">
              <a:lnSpc>
                <a:spcPct val="133333"/>
              </a:lnSpc>
              <a:spcBef>
                <a:spcPts val="0"/>
              </a:spcBef>
              <a:spcAft>
                <a:spcPts val="0"/>
              </a:spcAft>
              <a:buClr>
                <a:srgbClr val="000000"/>
              </a:buClr>
              <a:buSzPts val="1200"/>
              <a:buFont typeface="Arial"/>
              <a:buNone/>
            </a:pPr>
            <a:r>
              <a:rPr b="0" i="0" lang="ja-JP" sz="1200" u="none" cap="none" strike="noStrike">
                <a:solidFill>
                  <a:schemeClr val="lt1"/>
                </a:solidFill>
                <a:latin typeface="BIZ UDPGothic"/>
                <a:ea typeface="BIZ UDPGothic"/>
                <a:cs typeface="BIZ UDPGothic"/>
                <a:sym typeface="BIZ UDPGothic"/>
              </a:rPr>
              <a:t>既存リードのナーチャリング（育成）目的。</a:t>
            </a:r>
            <a:endParaRPr b="0" i="0" sz="1400" u="none" cap="none" strike="noStrike">
              <a:solidFill>
                <a:srgbClr val="000000"/>
              </a:solidFill>
              <a:latin typeface="BIZ UDPGothic"/>
              <a:ea typeface="BIZ UDPGothic"/>
              <a:cs typeface="BIZ UDPGothic"/>
              <a:sym typeface="BIZ UDPGothic"/>
            </a:endParaRPr>
          </a:p>
        </p:txBody>
      </p:sp>
      <p:cxnSp>
        <p:nvCxnSpPr>
          <p:cNvPr id="208" name="Google Shape;208;p8"/>
          <p:cNvCxnSpPr>
            <a:stCxn id="202" idx="3"/>
            <a:endCxn id="204" idx="3"/>
          </p:cNvCxnSpPr>
          <p:nvPr/>
        </p:nvCxnSpPr>
        <p:spPr>
          <a:xfrm flipH="1">
            <a:off x="4539802" y="5275180"/>
            <a:ext cx="3600" cy="1034100"/>
          </a:xfrm>
          <a:prstGeom prst="bentConnector3">
            <a:avLst>
              <a:gd fmla="val -3987222" name="adj1"/>
            </a:avLst>
          </a:prstGeom>
          <a:noFill/>
          <a:ln cap="flat" cmpd="sng" w="25400">
            <a:solidFill>
              <a:srgbClr val="3E6EC2"/>
            </a:solidFill>
            <a:prstDash val="solid"/>
            <a:round/>
            <a:headEnd len="sm" w="sm" type="none"/>
            <a:tailEnd len="sm" w="sm" type="none"/>
          </a:ln>
        </p:spPr>
      </p:cxnSp>
      <p:cxnSp>
        <p:nvCxnSpPr>
          <p:cNvPr id="209" name="Google Shape;209;p8"/>
          <p:cNvCxnSpPr>
            <a:stCxn id="203" idx="3"/>
            <a:endCxn id="205" idx="1"/>
          </p:cNvCxnSpPr>
          <p:nvPr/>
        </p:nvCxnSpPr>
        <p:spPr>
          <a:xfrm>
            <a:off x="4539800" y="5792264"/>
            <a:ext cx="664800" cy="0"/>
          </a:xfrm>
          <a:prstGeom prst="straightConnector1">
            <a:avLst/>
          </a:prstGeom>
          <a:noFill/>
          <a:ln cap="flat" cmpd="sng" w="25400">
            <a:solidFill>
              <a:srgbClr val="3E6EC2"/>
            </a:solidFill>
            <a:prstDash val="solid"/>
            <a:round/>
            <a:headEnd len="sm" w="sm" type="none"/>
            <a:tailEnd len="lg" w="lg" type="stealth"/>
          </a:ln>
        </p:spPr>
      </p:cxnSp>
      <p:sp>
        <p:nvSpPr>
          <p:cNvPr id="210" name="Google Shape;210;p8"/>
          <p:cNvSpPr/>
          <p:nvPr/>
        </p:nvSpPr>
        <p:spPr>
          <a:xfrm>
            <a:off x="9616466" y="5049095"/>
            <a:ext cx="2226269" cy="1487060"/>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8"/>
          <p:cNvSpPr txBox="1"/>
          <p:nvPr/>
        </p:nvSpPr>
        <p:spPr>
          <a:xfrm>
            <a:off x="9612864" y="6145164"/>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12" name="Google Shape;212;p8"/>
          <p:cNvPicPr preferRelativeResize="0"/>
          <p:nvPr/>
        </p:nvPicPr>
        <p:blipFill rotWithShape="1">
          <a:blip r:embed="rId5">
            <a:alphaModFix amt="70000"/>
          </a:blip>
          <a:srcRect b="21897" l="0" r="0" t="0"/>
          <a:stretch/>
        </p:blipFill>
        <p:spPr>
          <a:xfrm>
            <a:off x="9735295" y="5128702"/>
            <a:ext cx="1991588" cy="965758"/>
          </a:xfrm>
          <a:prstGeom prst="rect">
            <a:avLst/>
          </a:prstGeom>
          <a:noFill/>
          <a:ln>
            <a:noFill/>
          </a:ln>
        </p:spPr>
      </p:pic>
      <p:cxnSp>
        <p:nvCxnSpPr>
          <p:cNvPr id="213" name="Google Shape;213;p8"/>
          <p:cNvCxnSpPr>
            <a:stCxn id="205" idx="3"/>
            <a:endCxn id="210" idx="1"/>
          </p:cNvCxnSpPr>
          <p:nvPr/>
        </p:nvCxnSpPr>
        <p:spPr>
          <a:xfrm>
            <a:off x="9312380" y="5792263"/>
            <a:ext cx="304200" cy="300"/>
          </a:xfrm>
          <a:prstGeom prst="straightConnector1">
            <a:avLst/>
          </a:prstGeom>
          <a:noFill/>
          <a:ln cap="flat" cmpd="sng" w="25400">
            <a:solidFill>
              <a:srgbClr val="3E6EC2"/>
            </a:solidFill>
            <a:prstDash val="solid"/>
            <a:round/>
            <a:headEnd len="sm" w="sm" type="none"/>
            <a:tailEnd len="lg" w="lg" type="stealth"/>
          </a:ln>
        </p:spPr>
      </p:cxnSp>
      <p:cxnSp>
        <p:nvCxnSpPr>
          <p:cNvPr id="214" name="Google Shape;214;p8"/>
          <p:cNvCxnSpPr>
            <a:stCxn id="197" idx="3"/>
            <a:endCxn id="215" idx="1"/>
          </p:cNvCxnSpPr>
          <p:nvPr/>
        </p:nvCxnSpPr>
        <p:spPr>
          <a:xfrm flipH="1" rot="10800000">
            <a:off x="4795280" y="3955666"/>
            <a:ext cx="407400" cy="2100"/>
          </a:xfrm>
          <a:prstGeom prst="straightConnector1">
            <a:avLst/>
          </a:prstGeom>
          <a:noFill/>
          <a:ln cap="flat" cmpd="sng" w="25400">
            <a:solidFill>
              <a:srgbClr val="3E6EC2"/>
            </a:solidFill>
            <a:prstDash val="solid"/>
            <a:round/>
            <a:headEnd len="sm" w="sm" type="none"/>
            <a:tailEnd len="lg" w="lg" type="stealth"/>
          </a:ln>
        </p:spPr>
      </p:cxnSp>
      <p:cxnSp>
        <p:nvCxnSpPr>
          <p:cNvPr id="216" name="Google Shape;216;p8"/>
          <p:cNvCxnSpPr/>
          <p:nvPr/>
        </p:nvCxnSpPr>
        <p:spPr>
          <a:xfrm flipH="1" rot="10800000">
            <a:off x="8952699" y="3955724"/>
            <a:ext cx="651300" cy="2100"/>
          </a:xfrm>
          <a:prstGeom prst="straightConnector1">
            <a:avLst/>
          </a:prstGeom>
          <a:noFill/>
          <a:ln cap="flat" cmpd="sng" w="25400">
            <a:solidFill>
              <a:srgbClr val="3E6EC2"/>
            </a:solidFill>
            <a:prstDash val="solid"/>
            <a:round/>
            <a:headEnd len="sm" w="sm" type="none"/>
            <a:tailEnd len="lg" w="lg" type="stealth"/>
          </a:ln>
        </p:spPr>
      </p:cxnSp>
      <p:sp>
        <p:nvSpPr>
          <p:cNvPr id="215" name="Google Shape;215;p8"/>
          <p:cNvSpPr/>
          <p:nvPr/>
        </p:nvSpPr>
        <p:spPr>
          <a:xfrm>
            <a:off x="5202738" y="2996213"/>
            <a:ext cx="4107839" cy="1919023"/>
          </a:xfrm>
          <a:prstGeom prst="roundRect">
            <a:avLst>
              <a:gd fmla="val 379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8"/>
          <p:cNvSpPr txBox="1"/>
          <p:nvPr/>
        </p:nvSpPr>
        <p:spPr>
          <a:xfrm>
            <a:off x="5213372" y="3048196"/>
            <a:ext cx="332843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accent4"/>
                </a:solidFill>
                <a:latin typeface="BIZ UDPGothic"/>
                <a:ea typeface="BIZ UDPGothic"/>
                <a:cs typeface="BIZ UDPGothic"/>
                <a:sym typeface="BIZ UDPGothic"/>
              </a:rPr>
              <a:t>ウェビナーコンテンツの活用</a:t>
            </a:r>
            <a:endParaRPr b="0" i="0" sz="1400" u="none" cap="none" strike="noStrike">
              <a:solidFill>
                <a:srgbClr val="000000"/>
              </a:solidFill>
              <a:latin typeface="BIZ UDPGothic"/>
              <a:ea typeface="BIZ UDPGothic"/>
              <a:cs typeface="BIZ UDPGothic"/>
              <a:sym typeface="BIZ UDPGothic"/>
            </a:endParaRPr>
          </a:p>
        </p:txBody>
      </p:sp>
      <p:sp>
        <p:nvSpPr>
          <p:cNvPr id="218" name="Google Shape;218;p8"/>
          <p:cNvSpPr txBox="1"/>
          <p:nvPr/>
        </p:nvSpPr>
        <p:spPr>
          <a:xfrm>
            <a:off x="5247672" y="3466627"/>
            <a:ext cx="25327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ウェビナーを開催すると、</a:t>
            </a:r>
            <a:endParaRPr b="1" i="0" sz="1200" u="none" cap="none" strike="noStrike">
              <a:solidFill>
                <a:schemeClr val="accent4"/>
              </a:solidFill>
              <a:latin typeface="BIZ UDPGothic"/>
              <a:ea typeface="BIZ UDPGothic"/>
              <a:cs typeface="BIZ UDPGothic"/>
              <a:sym typeface="BIZ UDPGothic"/>
            </a:endParaRPr>
          </a:p>
          <a:p>
            <a:pPr indent="0" lvl="0" marL="0" marR="0" rtl="0" algn="l">
              <a:lnSpc>
                <a:spcPct val="100000"/>
              </a:lnSpc>
              <a:spcBef>
                <a:spcPts val="0"/>
              </a:spcBef>
              <a:spcAft>
                <a:spcPts val="0"/>
              </a:spcAft>
              <a:buClr>
                <a:srgbClr val="000000"/>
              </a:buClr>
              <a:buSzPts val="1200"/>
              <a:buFont typeface="Arial"/>
              <a:buNone/>
            </a:pPr>
            <a:r>
              <a:rPr b="1" i="0" lang="ja-JP" sz="1200" u="none" cap="none" strike="noStrike">
                <a:solidFill>
                  <a:schemeClr val="accent4"/>
                </a:solidFill>
                <a:latin typeface="BIZ UDPGothic"/>
                <a:ea typeface="BIZ UDPGothic"/>
                <a:cs typeface="BIZ UDPGothic"/>
                <a:sym typeface="BIZ UDPGothic"/>
              </a:rPr>
              <a:t>多くのコンテンツが生成される</a:t>
            </a:r>
            <a:endParaRPr b="0" i="0" sz="1400" u="none" cap="none" strike="noStrike">
              <a:solidFill>
                <a:srgbClr val="000000"/>
              </a:solidFill>
              <a:latin typeface="BIZ UDPGothic"/>
              <a:ea typeface="BIZ UDPGothic"/>
              <a:cs typeface="BIZ UDPGothic"/>
              <a:sym typeface="BIZ UDPGothic"/>
            </a:endParaRPr>
          </a:p>
        </p:txBody>
      </p:sp>
      <p:sp>
        <p:nvSpPr>
          <p:cNvPr id="219" name="Google Shape;219;p8"/>
          <p:cNvSpPr txBox="1"/>
          <p:nvPr/>
        </p:nvSpPr>
        <p:spPr>
          <a:xfrm>
            <a:off x="5262368" y="3976487"/>
            <a:ext cx="3328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●講演資料　→ホワイトペーパー</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●講演動画　→Youtube、SNS</a:t>
            </a:r>
            <a:endParaRPr b="0" i="0" sz="1200" u="none" cap="none" strike="noStrike">
              <a:solidFill>
                <a:schemeClr val="accent4"/>
              </a:solidFill>
              <a:latin typeface="BIZ UDPGothic"/>
              <a:ea typeface="BIZ UDPGothic"/>
              <a:cs typeface="BIZ UDPGothic"/>
              <a:sym typeface="BIZ UDPGothic"/>
            </a:endParaRPr>
          </a:p>
          <a:p>
            <a:pPr indent="0" lvl="0" marL="0" marR="0" rtl="0" algn="l">
              <a:lnSpc>
                <a:spcPct val="150000"/>
              </a:lnSpc>
              <a:spcBef>
                <a:spcPts val="0"/>
              </a:spcBef>
              <a:spcAft>
                <a:spcPts val="0"/>
              </a:spcAft>
              <a:buClr>
                <a:srgbClr val="000000"/>
              </a:buClr>
              <a:buSzPts val="1200"/>
              <a:buFont typeface="Arial"/>
              <a:buNone/>
            </a:pPr>
            <a:r>
              <a:rPr b="0" i="0" lang="ja-JP" sz="1200" u="none" cap="none" strike="noStrike">
                <a:solidFill>
                  <a:schemeClr val="accent4"/>
                </a:solidFill>
                <a:latin typeface="BIZ UDPGothic"/>
                <a:ea typeface="BIZ UDPGothic"/>
                <a:cs typeface="BIZ UDPGothic"/>
                <a:sym typeface="BIZ UDPGothic"/>
              </a:rPr>
              <a:t>●講演内容　→SEO記事、ブログ</a:t>
            </a:r>
            <a:endParaRPr b="0" i="0" sz="1400" u="none" cap="none" strike="noStrike">
              <a:solidFill>
                <a:srgbClr val="000000"/>
              </a:solidFill>
              <a:latin typeface="BIZ UDPGothic"/>
              <a:ea typeface="BIZ UDPGothic"/>
              <a:cs typeface="BIZ UDPGothic"/>
              <a:sym typeface="BIZ UDPGothic"/>
            </a:endParaRPr>
          </a:p>
        </p:txBody>
      </p:sp>
      <p:grpSp>
        <p:nvGrpSpPr>
          <p:cNvPr id="220" name="Google Shape;220;p8"/>
          <p:cNvGrpSpPr/>
          <p:nvPr/>
        </p:nvGrpSpPr>
        <p:grpSpPr>
          <a:xfrm>
            <a:off x="4942274" y="3955724"/>
            <a:ext cx="260465" cy="1521676"/>
            <a:chOff x="5006072" y="3702632"/>
            <a:chExt cx="260465" cy="1521676"/>
          </a:xfrm>
        </p:grpSpPr>
        <p:cxnSp>
          <p:nvCxnSpPr>
            <p:cNvPr id="221" name="Google Shape;221;p8"/>
            <p:cNvCxnSpPr/>
            <p:nvPr/>
          </p:nvCxnSpPr>
          <p:spPr>
            <a:xfrm>
              <a:off x="5006072" y="5224308"/>
              <a:ext cx="260465" cy="0"/>
            </a:xfrm>
            <a:prstGeom prst="straightConnector1">
              <a:avLst/>
            </a:prstGeom>
            <a:noFill/>
            <a:ln cap="flat" cmpd="sng" w="25400">
              <a:solidFill>
                <a:srgbClr val="3E6EC2"/>
              </a:solidFill>
              <a:prstDash val="solid"/>
              <a:round/>
              <a:headEnd len="sm" w="sm" type="none"/>
              <a:tailEnd len="lg" w="lg" type="stealth"/>
            </a:ln>
          </p:spPr>
        </p:cxnSp>
        <p:cxnSp>
          <p:nvCxnSpPr>
            <p:cNvPr id="222" name="Google Shape;222;p8"/>
            <p:cNvCxnSpPr/>
            <p:nvPr/>
          </p:nvCxnSpPr>
          <p:spPr>
            <a:xfrm>
              <a:off x="5006072" y="3702632"/>
              <a:ext cx="0" cy="1521676"/>
            </a:xfrm>
            <a:prstGeom prst="straightConnector1">
              <a:avLst/>
            </a:prstGeom>
            <a:noFill/>
            <a:ln cap="flat" cmpd="sng" w="22225">
              <a:solidFill>
                <a:srgbClr val="3E6EC2"/>
              </a:solidFill>
              <a:prstDash val="solid"/>
              <a:round/>
              <a:headEnd len="sm" w="sm" type="none"/>
              <a:tailEnd len="sm" w="sm" type="none"/>
            </a:ln>
          </p:spPr>
        </p:cxnSp>
      </p:grpSp>
      <p:pic>
        <p:nvPicPr>
          <p:cNvPr id="223" name="Google Shape;223;p8"/>
          <p:cNvPicPr preferRelativeResize="0"/>
          <p:nvPr/>
        </p:nvPicPr>
        <p:blipFill rotWithShape="1">
          <a:blip r:embed="rId6">
            <a:alphaModFix/>
          </a:blip>
          <a:srcRect b="0" l="0" r="0" t="0"/>
          <a:stretch/>
        </p:blipFill>
        <p:spPr>
          <a:xfrm rot="1045917">
            <a:off x="8327531" y="3731679"/>
            <a:ext cx="557179" cy="932559"/>
          </a:xfrm>
          <a:prstGeom prst="rect">
            <a:avLst/>
          </a:prstGeom>
          <a:noFill/>
          <a:ln>
            <a:noFill/>
          </a:ln>
        </p:spPr>
      </p:pic>
      <p:pic>
        <p:nvPicPr>
          <p:cNvPr id="224" name="Google Shape;224;p8"/>
          <p:cNvPicPr preferRelativeResize="0"/>
          <p:nvPr/>
        </p:nvPicPr>
        <p:blipFill rotWithShape="1">
          <a:blip r:embed="rId7">
            <a:alphaModFix/>
          </a:blip>
          <a:srcRect b="0" l="0" r="0" t="0"/>
          <a:stretch/>
        </p:blipFill>
        <p:spPr>
          <a:xfrm>
            <a:off x="7846564" y="3894734"/>
            <a:ext cx="748751" cy="421797"/>
          </a:xfrm>
          <a:prstGeom prst="rect">
            <a:avLst/>
          </a:prstGeom>
          <a:solidFill>
            <a:schemeClr val="lt1"/>
          </a:solidFill>
          <a:ln>
            <a:noFill/>
          </a:ln>
          <a:effectLst>
            <a:outerShdw blurRad="50800" rotWithShape="0" algn="t" dir="5400000" dist="38100">
              <a:srgbClr val="000000">
                <a:alpha val="40000"/>
              </a:srgbClr>
            </a:outerShdw>
          </a:effectLst>
        </p:spPr>
      </p:pic>
      <p:sp>
        <p:nvSpPr>
          <p:cNvPr id="225" name="Google Shape;225;p8"/>
          <p:cNvSpPr/>
          <p:nvPr/>
        </p:nvSpPr>
        <p:spPr>
          <a:xfrm>
            <a:off x="9616466" y="2996213"/>
            <a:ext cx="2226269" cy="1904848"/>
          </a:xfrm>
          <a:prstGeom prst="roundRect">
            <a:avLst>
              <a:gd fmla="val 3797" name="adj"/>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8"/>
          <p:cNvSpPr txBox="1"/>
          <p:nvPr/>
        </p:nvSpPr>
        <p:spPr>
          <a:xfrm>
            <a:off x="9612864" y="4322292"/>
            <a:ext cx="22298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chemeClr val="accent4"/>
                </a:solidFill>
                <a:latin typeface="BIZ UDPGothic"/>
                <a:ea typeface="BIZ UDPGothic"/>
                <a:cs typeface="BIZ UDPGothic"/>
                <a:sym typeface="BIZ UDPGothic"/>
              </a:rPr>
              <a:t>フィールドセールス</a:t>
            </a:r>
            <a:endParaRPr b="0" i="0" sz="1400" u="none" cap="none" strike="noStrike">
              <a:solidFill>
                <a:srgbClr val="000000"/>
              </a:solidFill>
              <a:latin typeface="BIZ UDPGothic"/>
              <a:ea typeface="BIZ UDPGothic"/>
              <a:cs typeface="BIZ UDPGothic"/>
              <a:sym typeface="BIZ UDPGothic"/>
            </a:endParaRPr>
          </a:p>
        </p:txBody>
      </p:sp>
      <p:pic>
        <p:nvPicPr>
          <p:cNvPr id="227" name="Google Shape;227;p8"/>
          <p:cNvPicPr preferRelativeResize="0"/>
          <p:nvPr/>
        </p:nvPicPr>
        <p:blipFill rotWithShape="1">
          <a:blip r:embed="rId5">
            <a:alphaModFix amt="70000"/>
          </a:blip>
          <a:srcRect b="21897" l="0" r="0" t="0"/>
          <a:stretch/>
        </p:blipFill>
        <p:spPr>
          <a:xfrm>
            <a:off x="9735295" y="3305830"/>
            <a:ext cx="1991588" cy="965758"/>
          </a:xfrm>
          <a:prstGeom prst="rect">
            <a:avLst/>
          </a:prstGeom>
          <a:noFill/>
          <a:ln>
            <a:noFill/>
          </a:ln>
        </p:spPr>
      </p:pic>
      <p:cxnSp>
        <p:nvCxnSpPr>
          <p:cNvPr id="228" name="Google Shape;228;p8"/>
          <p:cNvCxnSpPr/>
          <p:nvPr/>
        </p:nvCxnSpPr>
        <p:spPr>
          <a:xfrm rot="10800000">
            <a:off x="7258460" y="4867120"/>
            <a:ext cx="0" cy="148957"/>
          </a:xfrm>
          <a:prstGeom prst="straightConnector1">
            <a:avLst/>
          </a:prstGeom>
          <a:noFill/>
          <a:ln cap="flat" cmpd="sng" w="25400">
            <a:solidFill>
              <a:srgbClr val="3E6EC2"/>
            </a:solidFill>
            <a:prstDash val="solid"/>
            <a:round/>
            <a:headEnd len="sm" w="sm" type="none"/>
            <a:tailEnd len="lg" w="lg" type="stealth"/>
          </a:ln>
        </p:spPr>
      </p:cxnSp>
      <p:grpSp>
        <p:nvGrpSpPr>
          <p:cNvPr id="229" name="Google Shape;229;p8"/>
          <p:cNvGrpSpPr/>
          <p:nvPr/>
        </p:nvGrpSpPr>
        <p:grpSpPr>
          <a:xfrm>
            <a:off x="527995" y="740399"/>
            <a:ext cx="11157275" cy="392621"/>
            <a:chOff x="506730" y="986269"/>
            <a:chExt cx="8033423" cy="777702"/>
          </a:xfrm>
        </p:grpSpPr>
        <p:sp>
          <p:nvSpPr>
            <p:cNvPr id="230" name="Google Shape;230;p8"/>
            <p:cNvSpPr/>
            <p:nvPr/>
          </p:nvSpPr>
          <p:spPr>
            <a:xfrm>
              <a:off x="6951412" y="986271"/>
              <a:ext cx="1588741"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提案・受注</a:t>
              </a:r>
              <a:endParaRPr b="0" i="0" sz="1400" u="none" cap="none" strike="noStrike">
                <a:solidFill>
                  <a:srgbClr val="000000"/>
                </a:solidFill>
                <a:latin typeface="BIZ UDPGothic"/>
                <a:ea typeface="BIZ UDPGothic"/>
                <a:cs typeface="BIZ UDPGothic"/>
                <a:sym typeface="BIZ UDPGothic"/>
              </a:endParaRPr>
            </a:p>
          </p:txBody>
        </p:sp>
        <p:sp>
          <p:nvSpPr>
            <p:cNvPr id="231" name="Google Shape;231;p8"/>
            <p:cNvSpPr/>
            <p:nvPr/>
          </p:nvSpPr>
          <p:spPr>
            <a:xfrm>
              <a:off x="3538345" y="986269"/>
              <a:ext cx="3307385"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リード育成</a:t>
              </a:r>
              <a:endParaRPr b="0" i="0" sz="1400" u="none" cap="none" strike="noStrike">
                <a:solidFill>
                  <a:srgbClr val="000000"/>
                </a:solidFill>
                <a:latin typeface="BIZ UDPGothic"/>
                <a:ea typeface="BIZ UDPGothic"/>
                <a:cs typeface="BIZ UDPGothic"/>
                <a:sym typeface="BIZ UDPGothic"/>
              </a:endParaRPr>
            </a:p>
          </p:txBody>
        </p:sp>
        <p:sp>
          <p:nvSpPr>
            <p:cNvPr id="232" name="Google Shape;232;p8"/>
            <p:cNvSpPr/>
            <p:nvPr/>
          </p:nvSpPr>
          <p:spPr>
            <a:xfrm>
              <a:off x="506730" y="989953"/>
              <a:ext cx="2958386" cy="774018"/>
            </a:xfrm>
            <a:prstGeom prst="chevron">
              <a:avLst>
                <a:gd fmla="val 46135" name="adj"/>
              </a:avLst>
            </a:prstGeom>
            <a:gradFill>
              <a:gsLst>
                <a:gs pos="0">
                  <a:srgbClr val="88A8EF"/>
                </a:gs>
                <a:gs pos="100000">
                  <a:srgbClr val="4F7CE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chemeClr val="lt1"/>
                  </a:solidFill>
                  <a:latin typeface="BIZ UDPGothic"/>
                  <a:ea typeface="BIZ UDPGothic"/>
                  <a:cs typeface="BIZ UDPGothic"/>
                  <a:sym typeface="BIZ UDPGothic"/>
                </a:rPr>
                <a:t>リード獲得</a:t>
              </a:r>
              <a:endParaRPr b="0" i="0" sz="1800" u="none" cap="none" strike="noStrike">
                <a:solidFill>
                  <a:schemeClr val="lt1"/>
                </a:solidFill>
                <a:latin typeface="BIZ UDPGothic"/>
                <a:ea typeface="BIZ UDPGothic"/>
                <a:cs typeface="BIZ UDPGothic"/>
                <a:sym typeface="BIZ UDPGothic"/>
              </a:endParaRPr>
            </a:p>
          </p:txBody>
        </p:sp>
      </p:grpSp>
      <p:sp>
        <p:nvSpPr>
          <p:cNvPr id="233" name="Google Shape;233;p8"/>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34" name="Google Shape;234;p8"/>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nvSpPr>
        <p:spPr>
          <a:xfrm>
            <a:off x="525996" y="121582"/>
            <a:ext cx="7463549" cy="586088"/>
          </a:xfrm>
          <a:prstGeom prst="rect">
            <a:avLst/>
          </a:prstGeom>
          <a:noFill/>
          <a:ln>
            <a:noFill/>
          </a:ln>
        </p:spPr>
        <p:txBody>
          <a:bodyPr anchorCtr="0" anchor="t" bIns="45700" lIns="91425" spcFirstLastPara="1" rIns="91425" wrap="square" tIns="108000">
            <a:spAutoFit/>
          </a:bodyPr>
          <a:lstStyle/>
          <a:p>
            <a:pPr indent="0" lvl="0" marL="0" marR="0" rtl="0" algn="l">
              <a:lnSpc>
                <a:spcPct val="100000"/>
              </a:lnSpc>
              <a:spcBef>
                <a:spcPts val="0"/>
              </a:spcBef>
              <a:spcAft>
                <a:spcPts val="0"/>
              </a:spcAft>
              <a:buClr>
                <a:srgbClr val="000000"/>
              </a:buClr>
              <a:buSzPts val="2800"/>
              <a:buFont typeface="Arial"/>
              <a:buNone/>
            </a:pPr>
            <a:r>
              <a:rPr b="1" i="0" lang="ja-JP" sz="2800" u="none" cap="none" strike="noStrike">
                <a:solidFill>
                  <a:schemeClr val="accent4"/>
                </a:solidFill>
                <a:latin typeface="BIZ UDPGothic"/>
                <a:ea typeface="BIZ UDPGothic"/>
                <a:cs typeface="BIZ UDPGothic"/>
                <a:sym typeface="BIZ UDPGothic"/>
              </a:rPr>
              <a:t>リード獲得におけるウェビナーの位置付け</a:t>
            </a:r>
            <a:endParaRPr b="0" i="0" sz="1400" u="none" cap="none" strike="noStrike">
              <a:solidFill>
                <a:srgbClr val="000000"/>
              </a:solidFill>
              <a:latin typeface="Arial"/>
              <a:ea typeface="Arial"/>
              <a:cs typeface="Arial"/>
              <a:sym typeface="Arial"/>
            </a:endParaRPr>
          </a:p>
        </p:txBody>
      </p:sp>
      <p:cxnSp>
        <p:nvCxnSpPr>
          <p:cNvPr id="241" name="Google Shape;241;p9"/>
          <p:cNvCxnSpPr/>
          <p:nvPr/>
        </p:nvCxnSpPr>
        <p:spPr>
          <a:xfrm>
            <a:off x="6350" y="799793"/>
            <a:ext cx="12185650" cy="0"/>
          </a:xfrm>
          <a:prstGeom prst="straightConnector1">
            <a:avLst/>
          </a:prstGeom>
          <a:noFill/>
          <a:ln cap="flat" cmpd="sng" w="9525">
            <a:solidFill>
              <a:srgbClr val="163F9B"/>
            </a:solidFill>
            <a:prstDash val="solid"/>
            <a:miter lim="800000"/>
            <a:headEnd len="sm" w="sm" type="none"/>
            <a:tailEnd len="sm" w="sm" type="none"/>
          </a:ln>
        </p:spPr>
      </p:cxnSp>
      <p:sp>
        <p:nvSpPr>
          <p:cNvPr id="242" name="Google Shape;242;p9"/>
          <p:cNvSpPr/>
          <p:nvPr/>
        </p:nvSpPr>
        <p:spPr>
          <a:xfrm>
            <a:off x="12028601" y="-536"/>
            <a:ext cx="163399" cy="80032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9"/>
          <p:cNvSpPr txBox="1"/>
          <p:nvPr/>
        </p:nvSpPr>
        <p:spPr>
          <a:xfrm>
            <a:off x="10442876" y="254124"/>
            <a:ext cx="1542600" cy="288052"/>
          </a:xfrm>
          <a:prstGeom prst="rect">
            <a:avLst/>
          </a:prstGeom>
          <a:noFill/>
          <a:ln>
            <a:noFill/>
          </a:ln>
        </p:spPr>
        <p:txBody>
          <a:bodyPr anchorCtr="0" anchor="t" bIns="45700" lIns="91425" spcFirstLastPara="1" rIns="91425" wrap="square" tIns="45700">
            <a:spAutoFit/>
          </a:bodyPr>
          <a:lstStyle/>
          <a:p>
            <a:pPr indent="0" lvl="0" marL="0" marR="0" rtl="0" algn="r">
              <a:lnSpc>
                <a:spcPct val="105555"/>
              </a:lnSpc>
              <a:spcBef>
                <a:spcPts val="0"/>
              </a:spcBef>
              <a:spcAft>
                <a:spcPts val="0"/>
              </a:spcAft>
              <a:buClr>
                <a:srgbClr val="000000"/>
              </a:buClr>
              <a:buSzPts val="1800"/>
              <a:buFont typeface="Arial"/>
              <a:buNone/>
            </a:pPr>
            <a:r>
              <a:rPr b="1" i="0" lang="ja-JP" sz="1200" u="none" cap="none" strike="noStrike">
                <a:solidFill>
                  <a:schemeClr val="accent4"/>
                </a:solidFill>
                <a:latin typeface="BIZ UDPGothic"/>
                <a:ea typeface="BIZ UDPGothic"/>
                <a:cs typeface="BIZ UDPGothic"/>
                <a:sym typeface="BIZ UDPGothic"/>
              </a:rPr>
              <a:t>planning</a:t>
            </a:r>
            <a:endParaRPr b="0" i="0" sz="1200" u="none" cap="none" strike="noStrike">
              <a:solidFill>
                <a:srgbClr val="163F9B"/>
              </a:solidFill>
              <a:latin typeface="BIZ UDPGothic"/>
              <a:ea typeface="BIZ UDPGothic"/>
              <a:cs typeface="BIZ UDPGothic"/>
              <a:sym typeface="BIZ UDPGothic"/>
            </a:endParaRPr>
          </a:p>
        </p:txBody>
      </p:sp>
      <p:sp>
        <p:nvSpPr>
          <p:cNvPr id="244" name="Google Shape;244;p9"/>
          <p:cNvSpPr/>
          <p:nvPr/>
        </p:nvSpPr>
        <p:spPr>
          <a:xfrm>
            <a:off x="601254" y="866085"/>
            <a:ext cx="11101269" cy="5524185"/>
          </a:xfrm>
          <a:prstGeom prst="rect">
            <a:avLst/>
          </a:prstGeom>
          <a:solidFill>
            <a:srgbClr val="D8E2F3"/>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5" name="Google Shape;245;p9"/>
          <p:cNvSpPr/>
          <p:nvPr/>
        </p:nvSpPr>
        <p:spPr>
          <a:xfrm>
            <a:off x="180520" y="755229"/>
            <a:ext cx="322492" cy="5635042"/>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6" name="Google Shape;246;p9"/>
          <p:cNvSpPr/>
          <p:nvPr/>
        </p:nvSpPr>
        <p:spPr>
          <a:xfrm rot="5400000">
            <a:off x="8867350" y="3592998"/>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7" name="Google Shape;247;p9"/>
          <p:cNvSpPr txBox="1"/>
          <p:nvPr/>
        </p:nvSpPr>
        <p:spPr>
          <a:xfrm>
            <a:off x="601254" y="866085"/>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リード獲得単価</a:t>
            </a:r>
            <a:endParaRPr b="0" i="0" sz="1400" u="none" cap="none" strike="noStrike">
              <a:solidFill>
                <a:srgbClr val="102F74"/>
              </a:solidFill>
              <a:latin typeface="Arial"/>
              <a:ea typeface="Arial"/>
              <a:cs typeface="Arial"/>
              <a:sym typeface="Arial"/>
            </a:endParaRPr>
          </a:p>
        </p:txBody>
      </p:sp>
      <p:sp>
        <p:nvSpPr>
          <p:cNvPr id="248" name="Google Shape;248;p9"/>
          <p:cNvSpPr/>
          <p:nvPr/>
        </p:nvSpPr>
        <p:spPr>
          <a:xfrm rot="-5400000">
            <a:off x="3116454" y="3592997"/>
            <a:ext cx="322492" cy="5549376"/>
          </a:xfrm>
          <a:prstGeom prst="upArrow">
            <a:avLst>
              <a:gd fmla="val 50000" name="adj1"/>
              <a:gd fmla="val 50000" name="adj2"/>
            </a:avLst>
          </a:prstGeom>
          <a:solidFill>
            <a:schemeClr val="accent1"/>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49" name="Google Shape;249;p9"/>
          <p:cNvSpPr txBox="1"/>
          <p:nvPr/>
        </p:nvSpPr>
        <p:spPr>
          <a:xfrm>
            <a:off x="5221117" y="5894255"/>
            <a:ext cx="185902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興味関心</a:t>
            </a:r>
            <a:endParaRPr b="0" i="0" sz="1400" u="none" cap="none" strike="noStrike">
              <a:solidFill>
                <a:srgbClr val="102F74"/>
              </a:solidFill>
              <a:latin typeface="Arial"/>
              <a:ea typeface="Arial"/>
              <a:cs typeface="Arial"/>
              <a:sym typeface="Arial"/>
            </a:endParaRPr>
          </a:p>
        </p:txBody>
      </p:sp>
      <p:sp>
        <p:nvSpPr>
          <p:cNvPr id="250" name="Google Shape;250;p9"/>
          <p:cNvSpPr txBox="1"/>
          <p:nvPr/>
        </p:nvSpPr>
        <p:spPr>
          <a:xfrm>
            <a:off x="749648"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低い</a:t>
            </a:r>
            <a:endParaRPr b="0" i="0" sz="1400" u="none" cap="none" strike="noStrike">
              <a:solidFill>
                <a:srgbClr val="102F74"/>
              </a:solidFill>
              <a:latin typeface="Arial"/>
              <a:ea typeface="Arial"/>
              <a:cs typeface="Arial"/>
              <a:sym typeface="Arial"/>
            </a:endParaRPr>
          </a:p>
        </p:txBody>
      </p:sp>
      <p:sp>
        <p:nvSpPr>
          <p:cNvPr id="251" name="Google Shape;251;p9"/>
          <p:cNvSpPr txBox="1"/>
          <p:nvPr/>
        </p:nvSpPr>
        <p:spPr>
          <a:xfrm>
            <a:off x="10677505" y="5894255"/>
            <a:ext cx="82125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高い</a:t>
            </a:r>
            <a:endParaRPr b="0" i="0" sz="1400" u="none" cap="none" strike="noStrike">
              <a:solidFill>
                <a:srgbClr val="102F74"/>
              </a:solidFill>
              <a:latin typeface="Arial"/>
              <a:ea typeface="Arial"/>
              <a:cs typeface="Arial"/>
              <a:sym typeface="Arial"/>
            </a:endParaRPr>
          </a:p>
        </p:txBody>
      </p:sp>
      <p:sp>
        <p:nvSpPr>
          <p:cNvPr id="252" name="Google Shape;252;p9"/>
          <p:cNvSpPr txBox="1"/>
          <p:nvPr/>
        </p:nvSpPr>
        <p:spPr>
          <a:xfrm>
            <a:off x="632186" y="133462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30,000円</a:t>
            </a:r>
            <a:endParaRPr b="0" i="0" sz="1400" u="none" cap="none" strike="noStrike">
              <a:solidFill>
                <a:srgbClr val="102F74"/>
              </a:solidFill>
              <a:latin typeface="Arial"/>
              <a:ea typeface="Arial"/>
              <a:cs typeface="Arial"/>
              <a:sym typeface="Arial"/>
            </a:endParaRPr>
          </a:p>
        </p:txBody>
      </p:sp>
      <p:sp>
        <p:nvSpPr>
          <p:cNvPr id="253" name="Google Shape;253;p9"/>
          <p:cNvSpPr txBox="1"/>
          <p:nvPr/>
        </p:nvSpPr>
        <p:spPr>
          <a:xfrm>
            <a:off x="632186" y="3169600"/>
            <a:ext cx="185902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54" name="Google Shape;254;p9"/>
          <p:cNvSpPr txBox="1"/>
          <p:nvPr/>
        </p:nvSpPr>
        <p:spPr>
          <a:xfrm>
            <a:off x="632186" y="4640480"/>
            <a:ext cx="182809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102F74"/>
                </a:solidFill>
                <a:latin typeface="Arial"/>
                <a:ea typeface="Arial"/>
                <a:cs typeface="Arial"/>
                <a:sym typeface="Arial"/>
              </a:rPr>
              <a:t>5,000円</a:t>
            </a:r>
            <a:endParaRPr b="0" i="0" sz="1400" u="none" cap="none" strike="noStrike">
              <a:solidFill>
                <a:srgbClr val="102F74"/>
              </a:solidFill>
              <a:latin typeface="Arial"/>
              <a:ea typeface="Arial"/>
              <a:cs typeface="Arial"/>
              <a:sym typeface="Arial"/>
            </a:endParaRPr>
          </a:p>
        </p:txBody>
      </p:sp>
      <p:sp>
        <p:nvSpPr>
          <p:cNvPr id="255" name="Google Shape;255;p9"/>
          <p:cNvSpPr/>
          <p:nvPr/>
        </p:nvSpPr>
        <p:spPr>
          <a:xfrm rot="-2303840">
            <a:off x="1992846" y="1407218"/>
            <a:ext cx="8904489" cy="1390615"/>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6" name="Google Shape;256;p9"/>
          <p:cNvSpPr/>
          <p:nvPr/>
        </p:nvSpPr>
        <p:spPr>
          <a:xfrm rot="-1078313">
            <a:off x="2885809" y="3520691"/>
            <a:ext cx="4199490" cy="682226"/>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Meiryo"/>
              <a:ea typeface="Meiryo"/>
              <a:cs typeface="Meiryo"/>
              <a:sym typeface="Meiryo"/>
            </a:endParaRPr>
          </a:p>
        </p:txBody>
      </p:sp>
      <p:sp>
        <p:nvSpPr>
          <p:cNvPr id="257" name="Google Shape;257;p9"/>
          <p:cNvSpPr/>
          <p:nvPr/>
        </p:nvSpPr>
        <p:spPr>
          <a:xfrm>
            <a:off x="2247518" y="3240105"/>
            <a:ext cx="3323872"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オンライン</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　展示会</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ja-JP" sz="1600" u="none" cap="none" strike="noStrike">
                <a:solidFill>
                  <a:schemeClr val="lt1"/>
                </a:solidFill>
                <a:latin typeface="Arial"/>
                <a:ea typeface="Arial"/>
                <a:cs typeface="Arial"/>
                <a:sym typeface="Arial"/>
              </a:rPr>
              <a:t>(大規模ウェビナー)</a:t>
            </a:r>
            <a:endParaRPr b="1" i="0" sz="1600" u="none" cap="none" strike="noStrike">
              <a:solidFill>
                <a:schemeClr val="lt1"/>
              </a:solidFill>
              <a:latin typeface="Arial"/>
              <a:ea typeface="Arial"/>
              <a:cs typeface="Arial"/>
              <a:sym typeface="Arial"/>
            </a:endParaRPr>
          </a:p>
        </p:txBody>
      </p:sp>
      <p:sp>
        <p:nvSpPr>
          <p:cNvPr id="258" name="Google Shape;258;p9"/>
          <p:cNvSpPr txBox="1"/>
          <p:nvPr/>
        </p:nvSpPr>
        <p:spPr>
          <a:xfrm rot="-1064290">
            <a:off x="4119700" y="3400789"/>
            <a:ext cx="24012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比較サイト</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資料ダウンロード</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169568" y="-43273"/>
            <a:ext cx="2213008" cy="1747225"/>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メール広告</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60" name="Google Shape;260;p9"/>
          <p:cNvSpPr/>
          <p:nvPr/>
        </p:nvSpPr>
        <p:spPr>
          <a:xfrm>
            <a:off x="6751246" y="1446798"/>
            <a:ext cx="4500255" cy="2092134"/>
          </a:xfrm>
          <a:prstGeom prst="roundRect">
            <a:avLst>
              <a:gd fmla="val 16667" name="adj"/>
            </a:avLst>
          </a:prstGeom>
          <a:solidFill>
            <a:schemeClr val="accent1">
              <a:alpha val="67843"/>
            </a:scheme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ウェビナー</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rot="-2302477">
            <a:off x="3923963" y="1897256"/>
            <a:ext cx="37919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リアル展示会</a:t>
            </a:r>
            <a:endParaRPr b="1"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ja-JP" sz="2400" u="none" cap="none" strike="noStrike">
                <a:solidFill>
                  <a:schemeClr val="lt1"/>
                </a:solidFill>
                <a:latin typeface="Arial"/>
                <a:ea typeface="Arial"/>
                <a:cs typeface="Arial"/>
                <a:sym typeface="Arial"/>
              </a:rPr>
              <a:t>リスティング／SNS広告</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0830042" y="2973280"/>
            <a:ext cx="13439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マジセミ</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倶楽部</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10,000円～</a:t>
            </a:r>
            <a:endParaRPr b="0" i="0" sz="1400" u="none" cap="none" strike="noStrike">
              <a:solidFill>
                <a:srgbClr val="102F74"/>
              </a:solidFill>
              <a:latin typeface="Arial"/>
              <a:ea typeface="Arial"/>
              <a:cs typeface="Arial"/>
              <a:sym typeface="Arial"/>
            </a:endParaRPr>
          </a:p>
        </p:txBody>
      </p:sp>
      <p:sp>
        <p:nvSpPr>
          <p:cNvPr id="263" name="Google Shape;263;p9"/>
          <p:cNvSpPr txBox="1"/>
          <p:nvPr/>
        </p:nvSpPr>
        <p:spPr>
          <a:xfrm>
            <a:off x="10830042" y="2228165"/>
            <a:ext cx="11385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ビジター</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14,500円</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4" name="Google Shape;264;p9"/>
          <p:cNvPicPr preferRelativeResize="0"/>
          <p:nvPr/>
        </p:nvPicPr>
        <p:blipFill rotWithShape="1">
          <a:blip r:embed="rId3">
            <a:alphaModFix/>
          </a:blip>
          <a:srcRect b="0" l="0" r="0" t="0"/>
          <a:stretch/>
        </p:blipFill>
        <p:spPr>
          <a:xfrm>
            <a:off x="10188224" y="2891420"/>
            <a:ext cx="849606" cy="849606"/>
          </a:xfrm>
          <a:prstGeom prst="rect">
            <a:avLst/>
          </a:prstGeom>
          <a:noFill/>
          <a:ln>
            <a:noFill/>
          </a:ln>
        </p:spPr>
      </p:pic>
      <p:pic>
        <p:nvPicPr>
          <p:cNvPr descr="挿絵 が含まれている画像&#10;&#10;自動的に生成された説明" id="265" name="Google Shape;265;p9"/>
          <p:cNvPicPr preferRelativeResize="0"/>
          <p:nvPr/>
        </p:nvPicPr>
        <p:blipFill rotWithShape="1">
          <a:blip r:embed="rId3">
            <a:alphaModFix/>
          </a:blip>
          <a:srcRect b="0" l="0" r="0" t="0"/>
          <a:stretch/>
        </p:blipFill>
        <p:spPr>
          <a:xfrm>
            <a:off x="10188224" y="2011264"/>
            <a:ext cx="849606" cy="849606"/>
          </a:xfrm>
          <a:prstGeom prst="rect">
            <a:avLst/>
          </a:prstGeom>
          <a:noFill/>
          <a:ln>
            <a:noFill/>
          </a:ln>
        </p:spPr>
      </p:pic>
      <p:sp>
        <p:nvSpPr>
          <p:cNvPr id="266" name="Google Shape;266;p9"/>
          <p:cNvSpPr txBox="1"/>
          <p:nvPr/>
        </p:nvSpPr>
        <p:spPr>
          <a:xfrm>
            <a:off x="2128109" y="5545647"/>
            <a:ext cx="113859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リアル展示会</a:t>
            </a:r>
            <a:endParaRPr b="1" i="0" sz="1200" u="none" cap="none" strike="noStrike">
              <a:solidFill>
                <a:srgbClr val="102F7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102F74"/>
                </a:solidFill>
                <a:latin typeface="Arial"/>
                <a:ea typeface="Arial"/>
                <a:cs typeface="Arial"/>
                <a:sym typeface="Arial"/>
              </a:rPr>
              <a:t>共同出展</a:t>
            </a:r>
            <a:endParaRPr b="0" i="0" sz="1400" u="none" cap="none" strike="noStrike">
              <a:solidFill>
                <a:srgbClr val="102F74"/>
              </a:solidFill>
              <a:latin typeface="Arial"/>
              <a:ea typeface="Arial"/>
              <a:cs typeface="Arial"/>
              <a:sym typeface="Arial"/>
            </a:endParaRPr>
          </a:p>
        </p:txBody>
      </p:sp>
      <p:pic>
        <p:nvPicPr>
          <p:cNvPr descr="挿絵 が含まれている画像&#10;&#10;自動的に生成された説明" id="267" name="Google Shape;267;p9"/>
          <p:cNvPicPr preferRelativeResize="0"/>
          <p:nvPr/>
        </p:nvPicPr>
        <p:blipFill rotWithShape="1">
          <a:blip r:embed="rId3">
            <a:alphaModFix/>
          </a:blip>
          <a:srcRect b="0" l="0" r="0" t="0"/>
          <a:stretch/>
        </p:blipFill>
        <p:spPr>
          <a:xfrm>
            <a:off x="1395079" y="5367076"/>
            <a:ext cx="849606" cy="849606"/>
          </a:xfrm>
          <a:prstGeom prst="rect">
            <a:avLst/>
          </a:prstGeom>
          <a:noFill/>
          <a:ln>
            <a:noFill/>
          </a:ln>
        </p:spPr>
      </p:pic>
      <p:sp>
        <p:nvSpPr>
          <p:cNvPr id="268" name="Google Shape;268;p9"/>
          <p:cNvSpPr/>
          <p:nvPr/>
        </p:nvSpPr>
        <p:spPr>
          <a:xfrm>
            <a:off x="1957251" y="4432024"/>
            <a:ext cx="2312098"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オンデマンド</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動画配信</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8356619" y="906414"/>
            <a:ext cx="1444279" cy="658006"/>
          </a:xfrm>
          <a:prstGeom prst="roundRect">
            <a:avLst>
              <a:gd fmla="val 16667" name="adj"/>
            </a:avLst>
          </a:prstGeom>
          <a:solidFill>
            <a:srgbClr val="D8E2F3">
              <a:alpha val="67843"/>
            </a:srgbClr>
          </a:solidFill>
          <a:ln cap="flat" cmpd="sng" w="38100">
            <a:solidFill>
              <a:schemeClr val="lt1"/>
            </a:solidFill>
            <a:prstDash val="solid"/>
            <a:round/>
            <a:headEnd len="sm" w="sm" type="none"/>
            <a:tailEnd len="sm" w="sm" type="none"/>
          </a:ln>
          <a:effectLst>
            <a:outerShdw blurRad="50800" rotWithShape="0" algn="tl" dir="27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chemeClr val="lt1"/>
                </a:solidFill>
                <a:latin typeface="Arial"/>
                <a:ea typeface="Arial"/>
                <a:cs typeface="Arial"/>
                <a:sym typeface="Arial"/>
              </a:rPr>
              <a:t>テレアポ</a:t>
            </a:r>
            <a:endParaRPr b="0" i="0" sz="1400" u="none" cap="none" strike="noStrike">
              <a:solidFill>
                <a:srgbClr val="000000"/>
              </a:solidFill>
              <a:latin typeface="Arial"/>
              <a:ea typeface="Arial"/>
              <a:cs typeface="Arial"/>
              <a:sym typeface="Arial"/>
            </a:endParaRPr>
          </a:p>
        </p:txBody>
      </p:sp>
      <p:sp>
        <p:nvSpPr>
          <p:cNvPr id="270" name="Google Shape;270;p9"/>
          <p:cNvSpPr txBox="1"/>
          <p:nvPr/>
        </p:nvSpPr>
        <p:spPr>
          <a:xfrm>
            <a:off x="10407113" y="6452965"/>
            <a:ext cx="146458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ja-JP" sz="800" u="none" cap="none" strike="noStrike">
                <a:solidFill>
                  <a:srgbClr val="D8D8D8"/>
                </a:solidFill>
                <a:latin typeface="Arial"/>
                <a:ea typeface="Arial"/>
                <a:cs typeface="Arial"/>
                <a:sym typeface="Arial"/>
              </a:rPr>
              <a:t>©2018 MAJISEMI Inc.</a:t>
            </a:r>
            <a:endParaRPr b="0" i="0" sz="800" u="none" cap="none" strike="noStrike">
              <a:solidFill>
                <a:srgbClr val="D8D8D8"/>
              </a:solidFill>
              <a:latin typeface="Arial"/>
              <a:ea typeface="Arial"/>
              <a:cs typeface="Arial"/>
              <a:sym typeface="Arial"/>
            </a:endParaRPr>
          </a:p>
        </p:txBody>
      </p:sp>
      <p:sp>
        <p:nvSpPr>
          <p:cNvPr id="271" name="Google Shape;271;p9"/>
          <p:cNvSpPr txBox="1"/>
          <p:nvPr>
            <p:ph idx="12" type="sldNum"/>
          </p:nvPr>
        </p:nvSpPr>
        <p:spPr>
          <a:xfrm>
            <a:off x="11879453" y="6452966"/>
            <a:ext cx="26227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ja-JP" sz="800">
                <a:solidFill>
                  <a:srgbClr val="D8D8D8"/>
                </a:solidFill>
                <a:latin typeface="Arial"/>
                <a:ea typeface="Arial"/>
                <a:cs typeface="Arial"/>
                <a:sym typeface="Arial"/>
              </a:rPr>
              <a:t>‹#›</a:t>
            </a:fld>
            <a:endParaRPr sz="800">
              <a:solidFill>
                <a:srgbClr val="D8D8D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ユーザー定義 1">
      <a:dk1>
        <a:srgbClr val="000000"/>
      </a:dk1>
      <a:lt1>
        <a:srgbClr val="FFFFFF"/>
      </a:lt1>
      <a:dk2>
        <a:srgbClr val="44546A"/>
      </a:dk2>
      <a:lt2>
        <a:srgbClr val="E7E6E6"/>
      </a:lt2>
      <a:accent1>
        <a:srgbClr val="4472C4"/>
      </a:accent1>
      <a:accent2>
        <a:srgbClr val="ED7D31"/>
      </a:accent2>
      <a:accent3>
        <a:srgbClr val="A5A5A5"/>
      </a:accent3>
      <a:accent4>
        <a:srgbClr val="163F9B"/>
      </a:accent4>
      <a:accent5>
        <a:srgbClr val="F4D93F"/>
      </a:accent5>
      <a:accent6>
        <a:srgbClr val="0F2F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